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C2A74-8A47-493F-8B9A-F80C7FF4A813}" type="datetimeFigureOut">
              <a:rPr lang="es-CL" smtClean="0"/>
              <a:t>01-10-2018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196C-D444-4D34-BADD-5BE03AEC227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80223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C2A74-8A47-493F-8B9A-F80C7FF4A813}" type="datetimeFigureOut">
              <a:rPr lang="es-CL" smtClean="0"/>
              <a:t>01-10-2018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196C-D444-4D34-BADD-5BE03AEC227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83797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C2A74-8A47-493F-8B9A-F80C7FF4A813}" type="datetimeFigureOut">
              <a:rPr lang="es-CL" smtClean="0"/>
              <a:t>01-10-2018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196C-D444-4D34-BADD-5BE03AEC227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719361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8839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8839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8839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8839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883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C2A74-8A47-493F-8B9A-F80C7FF4A813}" type="datetimeFigureOut">
              <a:rPr lang="es-CL" smtClean="0"/>
              <a:t>01-10-2018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196C-D444-4D34-BADD-5BE03AEC227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01134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C2A74-8A47-493F-8B9A-F80C7FF4A813}" type="datetimeFigureOut">
              <a:rPr lang="es-CL" smtClean="0"/>
              <a:t>01-10-2018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196C-D444-4D34-BADD-5BE03AEC227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91039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C2A74-8A47-493F-8B9A-F80C7FF4A813}" type="datetimeFigureOut">
              <a:rPr lang="es-CL" smtClean="0"/>
              <a:t>01-10-2018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196C-D444-4D34-BADD-5BE03AEC227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68257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C2A74-8A47-493F-8B9A-F80C7FF4A813}" type="datetimeFigureOut">
              <a:rPr lang="es-CL" smtClean="0"/>
              <a:t>01-10-2018</a:t>
            </a:fld>
            <a:endParaRPr lang="es-C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196C-D444-4D34-BADD-5BE03AEC227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50545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C2A74-8A47-493F-8B9A-F80C7FF4A813}" type="datetimeFigureOut">
              <a:rPr lang="es-CL" smtClean="0"/>
              <a:t>01-10-2018</a:t>
            </a:fld>
            <a:endParaRPr lang="es-C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196C-D444-4D34-BADD-5BE03AEC227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8859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C2A74-8A47-493F-8B9A-F80C7FF4A813}" type="datetimeFigureOut">
              <a:rPr lang="es-CL" smtClean="0"/>
              <a:t>01-10-2018</a:t>
            </a:fld>
            <a:endParaRPr lang="es-C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196C-D444-4D34-BADD-5BE03AEC227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62764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C2A74-8A47-493F-8B9A-F80C7FF4A813}" type="datetimeFigureOut">
              <a:rPr lang="es-CL" smtClean="0"/>
              <a:t>01-10-2018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196C-D444-4D34-BADD-5BE03AEC227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40549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C2A74-8A47-493F-8B9A-F80C7FF4A813}" type="datetimeFigureOut">
              <a:rPr lang="es-CL" smtClean="0"/>
              <a:t>01-10-2018</a:t>
            </a:fld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196C-D444-4D34-BADD-5BE03AEC227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889397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FC2A74-8A47-493F-8B9A-F80C7FF4A813}" type="datetimeFigureOut">
              <a:rPr lang="es-CL" smtClean="0"/>
              <a:t>01-10-2018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196C-D444-4D34-BADD-5BE03AEC227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13645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2" descr="data:image/jpeg;base64,/9j/4AAQSkZJRgABAQAAAQABAAD/2wCEAAkGBxQSEBIQEBQUFRQWFRUUFQ8PDw8PEBAUFRUWFhUVFRQYHCggGBolHBUUITEhJSkrLi4uFx8zODMsNygtLisBCgoKDg0OGBAQGCwkHCYsLCwtLywsLCwtLywtLCwsLCwsLCwrLCwsLCwsLCwsLCwsLCwsLCwsLCwrLDAsLCwsLP/AABEIASoAqQMBIgACEQEDEQH/xAAcAAEAAQUBAQAAAAAAAAAAAAAABwEDBAUGAgj/xABCEAABAwIDBAUICAUDBQAAAAABAAIDBBESITEFB0FRBhNhcZEUIjJygZKxwSMzQlJic6HwJDRDU7IWgtEVVGPC8f/EABsBAQADAQEBAQAAAAAAAAAAAAABAgQDBQYH/8QAKREBAAICAQQCAQMFAQAAAAAAAAECAxExBBIhQRNRBTJhcRYiQtHhFP/aAAwDAQACEQMRAD8AnFERAREQEREBEVEC68umaNXAd5AXJb0K98OznuieWOL2NxNNnWJzse4FQZNtKZ3pTSn1ppD81oxdPN6922fJnilu3T6c8sj++z32/wDKuMladCD3EFfKpmfe+J3vFZmzNrTxyxubNKLPbcCV9iLjIi9le3S69ojqN+n1BdVVmmfiY13NoPiAVeWRpEREBERAREQEREBERAREQEREFEKqqFBwe+Uj/pov/fjt2mzgoZbSXaXXU67xtjOq6URAHzXiQvDgAzADqDrkSuD2VsaNzG4IcZI1c+3iteHqa46ally9Pa9u6Ec2BJA4IfNc0nTEPiFKH+n2C5NLDl/5Lla+t6MRTSRwsYxjpDZuB+IXHNWnq6z6I6a0Jl2W4GCEjQxsI90LLWDsenMcEUbhYsY1tr4vRFtfYs5YmqBERAREQEREBERAREQERUQVRUVUBURWp5gwXPhxPYg1XTCvbBQ1Ejz/AE3Bo1Jc4WaB7VH3RnaYZAxpa6+EC5tckLv5qYTnFMAR9mM5tb225q9Hs+IaRsHcwKsrQ4g7XOM5OI5HCtJV7WLKulm6t4bHKHOIwkWvY5DvUrClZ9xnutXl9Iw6sb7gUDYQyhzQ5puCLgjiCri01MDCfMH0fFg+x2t/4W2jkDhcG4VoVXEVFVSCIiAiIgIiICIiAiKiCqoio51s0HiaYNbcrWgF7sTvY3g0I9/WOvwHojn2lZUbLKu0jGKpavYREraoV6ISyC24KyxxjNx6PFvzCyiFae1EM6OQOFxoV7Wqgl6t34Tr2HmtoCpiUKoiKQREQEREBERARFRAK1+0ptIxxzNuAWe91gSdF82ba6eVlRtGYwTvZEXkMYzDbAzK+nG1/aokfQkTLK+CoLptvVZtinf4rc0FZUOzMrz7SmpSlu45jxTGOY8QoorayUf1H+8VpKvacv8Acf7xU9sm03mZt/Sb4hOtb95viF8s0+3pn1Eo62SxcbDG7QGy3VFtOa9jI/3yo1I+jDK37zfELyZG82+8FBAq5bfWP94rHnrZRpLJ77k7ZNp4mc3TEPELI2bPcYCcxpnqF8x7a2jUBpc2eUEcpH6ceKyt2XS6aDaMJmlkfG9wjcJJHOFnEC+aa0Pp9VXkL0pQIiICIiAiIgIiog5feZtfyXZdVKDZxYY288T/ADRbxXzV0Yj85z+Vmj26qfd8bWPpGRPFwX4rXtm0ZfFQnSQtjJawWBN7aqInyl0NM/RdDs6qsuThk0W1p57BXQ29bWg3uud2rMGse/gAT4BeqiouVoOktTaBwGrrNy781PpDltlzWma46Em/tXXR5PXFCF3AHvsV1dJUYo2PzvYA35hVS6anNwserCx6OrXuqlupQ1dcy4I53XKi7HgjItd+oNwurqMwsKn2dGXXcCSTmblVmUw+nOh21PKaGnn4uYL94yPwW6XCbobMonQAkhjyW3NyA7Nd2ogERFIIiICIiAqKqIIz3wyebEOxx+ChwP8AOUu749YvVKhyU5pWk24gm0Ry2kcmi2MMmS00MuizI58l2jDf6U76rk7+C182eZF+9X5aha+oqSNLK04L64R8kKk52VAcv1WL5QTwC9NlJ5Kvw2T3wzIXrKe/JaxspV7r8lPw2O+HqZyrSuzCxZZSrtK7RUtisReE17opfr29jT8lJCjHdAfOm9RvxCk5co8LiIikEREBERARFQoIv3yD6r1SoYl1U473qcuha8D0BcnsJt8bKDpRmtfTz4lxyx5hcics2M5LXxrNgOS2w5a8vMp1WN5O+RwZEx73HRsbS93gFvdjbH67FJISyBhs+QDzy7gyMHVx/Rbmpq8DOqgaIY9MEZ85/bI/Vx/RYer66mH+3mXqfjvxOXq53Hiv3/pzkXQ+pyL+qjvwmnYx3tbqParv+kKjPA6CTsjqWE+Bsszj8zqrrR+7BebP5PJHqH0X9M4tfrnbmKuikidglY9juT2ubfuJ19itBd5RSufhp3ASxvcG9VJdw842u12rTnqFq+nXQ9+z5btJfTv+rlNsTXf239utjxXodL1lc8cal85+S/G26O0RM7iXKOV+DgsZyv050Wi/Dza8pk3Qn6SX8sfEKUlFe6D62T8sfEKVF588tQiIgIiICIiAqKqIOd6WUgkhna7QwvHt4HxXzXOLEj95L6Z6WPw007uUT/HCV827WZaeQD71/Gx+a19NHiZccs+YY7NVsaGAvc1jdXENHeVrWrp+hwvPiP8ATje/2tGS0ZL9lJsYsffeK/ct5VNawNhj9CPzRb7TvtvPMk/Bayr4LOf+/msGr4L5C15vebT7fpfS4q4q1pXiGMFdCttGav00DnvbGwXc4gADPMq0xuWu8xEbnh1W77ZvWVJlcPNiF89C8+j8F1/TWnZJQzMlALThuSM255PHIi6yuj+yxS07Ihm7V7h9p51Ws3jVAZs2e5zdhYO9xH/1ex0eLtmtfe355+W6z58tr+o8Q+fqqEse6N3pNcWntIOvzXqmOazukw+nD/7kccmXMix/xWBT6r0skPJqmTc/9ZIebB8lKgUV7oT57vVPyUqBedE7mWu0a1/CqIilUREQEREBUVVRBx+8+q6ugk5vtGP9xz/RQJtw/wARJ/t/wapn3wZx0zechy55AfNQptR+KaR34j+hsP0C9DDGsUfzLLad3ljtXT9DD9JKPvQSAeC5hi3XR+rEU0ch0Bs71TkVOavdjmv7O3T3imWtvqXRyLCquCz6qLA4tPDLvGrT4K5s/YU9U4CFpw8ZX5Rt9vHu1XyVaTNtRHl+kVzY6V77WiIaaJhc4NaC5xyDWgknuAUpdDejApm9bNYzOGQNj1QPAcyeatbKoqHZoxSzRGa2chcC4cwxouQFjbR3m0zLiFksx54eqZ4nM+C9fpuhyTO+3y+W/LfnK5d48c6r7n7/AOO2PM5WzJOQA5lQ7vJ6StqZWwQm8MRJLhpJJaxI7BchYXSDppU1YLCRHEf6MWQI/E7U+K0NHTmSRkY+0baeOnBe70vR/HPffl8nnz9/9lWP0lP0kLeUEYPi4rAg1V3bdSJKiR7fRxYW+owYR8CfarUK4ZJ3uWika8Jh3QO+kd6p+SlYKI9zzvp3j8F/gpcXm61Mtdp3EfwqiIpVEREBERAVFVEHAb1so4H/AHDI72hvm/qoHm1U6b43Wp4hzef8VBc2q24LbrpwyRqVYllRHJYsSyWaLXEeHPfl12wts44urEcT6pgtGZgXCSMfZDb2LxfK+oyWBtPbtTN5ss0lhl1YPVsaeLcDcgucc62YNiOIJBHaDqFszt1rwBVxl7tPKYSGT2H3wfNkHemKuPHMz2wjLfLkiIm06j0s2/fFUKy2Mp3i7Kpjfw1EUkbx7mIKj4YG5uq4j2Qsmkd4ENH6rX81PtnnHaZ4YhKy6x3ksZacqiVuHDxgidqT+N2gHAG6su23HF/KxnH/AN1UYXPb+XGLtae03K0c8pcS5xJJNy4kkk8yVny5+6NQ6Y8PbO5eXDJX4FZCuQrLfh3jlK+5538U78s/EKY1De5+F3lGPCcOAjFwvyUyLz7ctECIihIiIgIiICIiCO98v8vD65+CgubUqdN838tD+YfgoLm1Wvp+HHIrEug2BK43ibHA615S6ojL7BjTdt7+jbOy5+Nbro8+QVEfUAF97WeLsI44x922q1/4uXtttoRPfRmQso2udGJepjp3sqWxYw3rA/FbW2WtlxdSu02w7EKiogminPViKSNkToeoiu2xiaScTAbC/wCJcXUcFSOFpWQqgfvJeV6BU6AqhVSqFQkaVejKsBXoiq24R7SvudANQTyFhnbXsUyBQpueI8qJ1NrX5KawvPty0RwqiIoSIiICIiAhREEeb5h/CxfmfJQTKc1O2+f+Tj9dQPLqtfT8OOR6YVutg1jYpmveDhza7D6QDhYuHctIxbzotC19TE14DhcnAbWcRm1p5gm2S1+nKeW52bsJsbJ3CrpSXxmOJplczEHFt3uBGQAvlzXHbSgwPLCWuwm2JhxMPaDxXcbSqnVEVp2tcXUbpXSYMJjfHKcFjbIfYt2rgp9FSu53MrT4WVULyqhSKqhVV5Kgh5BV2LVWl7Yc1ST2lLc4T5WdLYOPflbtU3BQZudkHldibebcD2qc1hvy0RwqiIqpEREBERAREQR9vn/kmeuoDec1Pu+UfwI9Y/BQA45rV0/Dhl5XGLZbIhe+WNsRs8ubhfe2E39K/C3yWuiW02LW9TNHLa4BzbxLdD7bLX6Ul0+39ompgfFFU9YYheRnk0dP17Wm7nMczNwBzsbX1XBz6Bdjs2jpYzNI2sYLseyJkkUoLesGEmQgG5AJ0XJ7ShDHljXtkAI+kYHBrsuAIuq18eITLEQIEUiqoQi9AILdkBXorzdUlCR90D/4wW5Aezip7Xz5ullLa1tjqLHtF19BrBf9TRXhVERVWEREBERAREQcJvebeiaObj8F8+VLMLrL6F3s/wAoz1//AFUE1ABOYPhddKZZqpam2FCVltVWNb+wsljBwC0V6n9lJxMJyxqg5LPmZ2LFey5zCmepj6R8csUFMSyerHJWZouWSr/6I+k/HLxiXpma8xw8yFlNA4KJ6j9k/HKwWry2ErKJCqxypOeZPjh2O7SPDVx9tvivoRfPu75x8ri9Yc19BLhM7nbrrSqIiAiIgIiICIiDi96bf4Rv5g/xKhCojFyp43lRXoXH7rgfiPmoKqBmoGDhzvmrrXKpC8FTAPcsd6uuVpykWyrTzmrpWO5QPbCroKsMCvgIPVl7Y5W17Yg73ddBjrY+y5PsCnVRLuYo7yyy/dbhHe6ylpRAqiIpBERAREQFRVRBpOmNPjoZ28mF3ui6+eZnZ5r6cqYg9jmHRzSPEWXzNtuldHPJGdWOLfAqExEz4hYezkrBVWVZbkfFennEA4cdbc03tNqzHK04q05XCVacpVeCVYdqr5VqV4br3BB7Y1egsc1AV1h4oLoC9xKyCr0AuQBztZBO+6CjwUJkP9SRx9jcl3a1XRig6ikgh4tYL95zN/FbVAREQEREBERAVFVEFCoU3q7G6qtEzR5kzb34Y2izh8P1U1laXpVsFlbTuhcbO9Jj+LHjQ9yreNxqF8V+28S+c5oVZp4rFw4HhyK6fa/RitgcWOpXP5PiLXMd+t1r4ejm0nmzKJ47X4Gj/JZaRkiXqZsmC9eWlcrTytpt3ZMtLJ1VQzA+wda4IzHAhapy2PIebrU19Rd/q5LdUtK+aRsMLS6R5s1o5qTzuJidG0mokbLhGM+a5mLjYW0ugg5shJ/eS21M/ILedK92NbQuLgzr4s7Swi5A/EzXwXNRPwHC67T914LSPYUGfddRu+2R5TXQx2u0OD3+qwglc3s+mfM4Nia55JAsxpdr3Ket1vRF1FC6acWmlABbe5YwZhveg7sKqoFVAREQEREBERAREQFSyqiClksqog0vSPoxT1zAyoZcj0Xtye3uK4525qkOk049rD8QpLRBy/RPoLTbPJdEC+Q6zS4S8DkLDL2Lp7KqIKELBqtjQSfWQxu9aNpPwWeiDEpNnRRC0UbGD8DGt+CyrKqICIiAiIgIiI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7" name="AutoShape 4" descr="data:image/jpeg;base64,/9j/4AAQSkZJRgABAQAAAQABAAD/2wCEAAkGBxQSEBIQEBQUFRQWFRUUFQ8PDw8PEBAUFRUWFhUVFRQYHCggGBolHBUUITEhJSkrLi4uFx8zODMsNygtLisBCgoKDg0OGBAQGCwkHCYsLCwtLywsLCwtLywtLCwsLCwsLCwrLCwsLCwsLCwsLCwsLCwsLCwsLCwrLDAsLCwsLP/AABEIASoAqQMBIgACEQEDEQH/xAAcAAEAAQUBAQAAAAAAAAAAAAAABwEDBAUGAgj/xABCEAABAwIDBAUICAUDBQAAAAABAAIDBBESITEFB0FRBhNhcZEUIjJygZKxwSMzQlJic6HwJDRDU7IWgtEVVGPC8f/EABsBAQADAQEBAQAAAAAAAAAAAAABAgQDBQYH/8QAKREBAAICAQQCAQMFAQAAAAAAAAECAxExBBIhQRNRBTJhcRYiQtHhFP/aAAwDAQACEQMRAD8AnFERAREQEREBEVEC68umaNXAd5AXJb0K98OznuieWOL2NxNNnWJzse4FQZNtKZ3pTSn1ppD81oxdPN6922fJnilu3T6c8sj++z32/wDKuMladCD3EFfKpmfe+J3vFZmzNrTxyxubNKLPbcCV9iLjIi9le3S69ojqN+n1BdVVmmfiY13NoPiAVeWRpEREBERAREQEREBERAREQEREFEKqqFBwe+Uj/pov/fjt2mzgoZbSXaXXU67xtjOq6URAHzXiQvDgAzADqDrkSuD2VsaNzG4IcZI1c+3iteHqa46ally9Pa9u6Ec2BJA4IfNc0nTEPiFKH+n2C5NLDl/5Lla+t6MRTSRwsYxjpDZuB+IXHNWnq6z6I6a0Jl2W4GCEjQxsI90LLWDsenMcEUbhYsY1tr4vRFtfYs5YmqBERAREQEREBERAREQERUQVRUVUBURWp5gwXPhxPYg1XTCvbBQ1Ejz/AE3Bo1Jc4WaB7VH3RnaYZAxpa6+EC5tckLv5qYTnFMAR9mM5tb225q9Hs+IaRsHcwKsrQ4g7XOM5OI5HCtJV7WLKulm6t4bHKHOIwkWvY5DvUrClZ9xnutXl9Iw6sb7gUDYQyhzQ5puCLgjiCri01MDCfMH0fFg+x2t/4W2jkDhcG4VoVXEVFVSCIiAiIgIiICIiAiKiCqoio51s0HiaYNbcrWgF7sTvY3g0I9/WOvwHojn2lZUbLKu0jGKpavYREraoV6ISyC24KyxxjNx6PFvzCyiFae1EM6OQOFxoV7Wqgl6t34Tr2HmtoCpiUKoiKQREQEREBERARFRAK1+0ptIxxzNuAWe91gSdF82ba6eVlRtGYwTvZEXkMYzDbAzK+nG1/aokfQkTLK+CoLptvVZtinf4rc0FZUOzMrz7SmpSlu45jxTGOY8QoorayUf1H+8VpKvacv8Acf7xU9sm03mZt/Sb4hOtb95viF8s0+3pn1Eo62SxcbDG7QGy3VFtOa9jI/3yo1I+jDK37zfELyZG82+8FBAq5bfWP94rHnrZRpLJ77k7ZNp4mc3TEPELI2bPcYCcxpnqF8x7a2jUBpc2eUEcpH6ceKyt2XS6aDaMJmlkfG9wjcJJHOFnEC+aa0Pp9VXkL0pQIiICIiAiIgIiog5feZtfyXZdVKDZxYY288T/ADRbxXzV0Yj85z+Vmj26qfd8bWPpGRPFwX4rXtm0ZfFQnSQtjJawWBN7aqInyl0NM/RdDs6qsuThk0W1p57BXQ29bWg3uud2rMGse/gAT4BeqiouVoOktTaBwGrrNy781PpDltlzWma46Em/tXXR5PXFCF3AHvsV1dJUYo2PzvYA35hVS6anNwserCx6OrXuqlupQ1dcy4I53XKi7HgjItd+oNwurqMwsKn2dGXXcCSTmblVmUw+nOh21PKaGnn4uYL94yPwW6XCbobMonQAkhjyW3NyA7Nd2ogERFIIiICIiAqKqIIz3wyebEOxx+ChwP8AOUu749YvVKhyU5pWk24gm0Ry2kcmi2MMmS00MuizI58l2jDf6U76rk7+C182eZF+9X5aha+oqSNLK04L64R8kKk52VAcv1WL5QTwC9NlJ5Kvw2T3wzIXrKe/JaxspV7r8lPw2O+HqZyrSuzCxZZSrtK7RUtisReE17opfr29jT8lJCjHdAfOm9RvxCk5co8LiIikEREBERARFQoIv3yD6r1SoYl1U473qcuha8D0BcnsJt8bKDpRmtfTz4lxyx5hcics2M5LXxrNgOS2w5a8vMp1WN5O+RwZEx73HRsbS93gFvdjbH67FJISyBhs+QDzy7gyMHVx/Rbmpq8DOqgaIY9MEZ85/bI/Vx/RYer66mH+3mXqfjvxOXq53Hiv3/pzkXQ+pyL+qjvwmnYx3tbqParv+kKjPA6CTsjqWE+Bsszj8zqrrR+7BebP5PJHqH0X9M4tfrnbmKuikidglY9juT2ubfuJ19itBd5RSufhp3ASxvcG9VJdw842u12rTnqFq+nXQ9+z5btJfTv+rlNsTXf239utjxXodL1lc8cal85+S/G26O0RM7iXKOV+DgsZyv050Wi/Dza8pk3Qn6SX8sfEKUlFe6D62T8sfEKVF588tQiIgIiICIiAqKqIOd6WUgkhna7QwvHt4HxXzXOLEj95L6Z6WPw007uUT/HCV827WZaeQD71/Gx+a19NHiZccs+YY7NVsaGAvc1jdXENHeVrWrp+hwvPiP8ATje/2tGS0ZL9lJsYsffeK/ct5VNawNhj9CPzRb7TvtvPMk/Bayr4LOf+/msGr4L5C15vebT7fpfS4q4q1pXiGMFdCttGav00DnvbGwXc4gADPMq0xuWu8xEbnh1W77ZvWVJlcPNiF89C8+j8F1/TWnZJQzMlALThuSM255PHIi6yuj+yxS07Ihm7V7h9p51Ws3jVAZs2e5zdhYO9xH/1ex0eLtmtfe355+W6z58tr+o8Q+fqqEse6N3pNcWntIOvzXqmOazukw+nD/7kccmXMix/xWBT6r0skPJqmTc/9ZIebB8lKgUV7oT57vVPyUqBedE7mWu0a1/CqIilUREQEREBUVVRBx+8+q6ugk5vtGP9xz/RQJtw/wARJ/t/wapn3wZx0zechy55AfNQptR+KaR34j+hsP0C9DDGsUfzLLad3ljtXT9DD9JKPvQSAeC5hi3XR+rEU0ch0Bs71TkVOavdjmv7O3T3imWtvqXRyLCquCz6qLA4tPDLvGrT4K5s/YU9U4CFpw8ZX5Rt9vHu1XyVaTNtRHl+kVzY6V77WiIaaJhc4NaC5xyDWgknuAUpdDejApm9bNYzOGQNj1QPAcyeatbKoqHZoxSzRGa2chcC4cwxouQFjbR3m0zLiFksx54eqZ4nM+C9fpuhyTO+3y+W/LfnK5d48c6r7n7/AOO2PM5WzJOQA5lQ7vJ6StqZWwQm8MRJLhpJJaxI7BchYXSDppU1YLCRHEf6MWQI/E7U+K0NHTmSRkY+0baeOnBe70vR/HPffl8nnz9/9lWP0lP0kLeUEYPi4rAg1V3bdSJKiR7fRxYW+owYR8CfarUK4ZJ3uWika8Jh3QO+kd6p+SlYKI9zzvp3j8F/gpcXm61Mtdp3EfwqiIpVEREBERAVFVEHAb1so4H/AHDI72hvm/qoHm1U6b43Wp4hzef8VBc2q24LbrpwyRqVYllRHJYsSyWaLXEeHPfl12wts44urEcT6pgtGZgXCSMfZDb2LxfK+oyWBtPbtTN5ss0lhl1YPVsaeLcDcgucc62YNiOIJBHaDqFszt1rwBVxl7tPKYSGT2H3wfNkHemKuPHMz2wjLfLkiIm06j0s2/fFUKy2Mp3i7Kpjfw1EUkbx7mIKj4YG5uq4j2Qsmkd4ENH6rX81PtnnHaZ4YhKy6x3ksZacqiVuHDxgidqT+N2gHAG6su23HF/KxnH/AN1UYXPb+XGLtae03K0c8pcS5xJJNy4kkk8yVny5+6NQ6Y8PbO5eXDJX4FZCuQrLfh3jlK+5538U78s/EKY1De5+F3lGPCcOAjFwvyUyLz7ctECIihIiIgIiICIiCO98v8vD65+CgubUqdN838tD+YfgoLm1Wvp+HHIrEug2BK43ibHA615S6ojL7BjTdt7+jbOy5+Nbro8+QVEfUAF97WeLsI44x922q1/4uXtttoRPfRmQso2udGJepjp3sqWxYw3rA/FbW2WtlxdSu02w7EKiogminPViKSNkToeoiu2xiaScTAbC/wCJcXUcFSOFpWQqgfvJeV6BU6AqhVSqFQkaVejKsBXoiq24R7SvudANQTyFhnbXsUyBQpueI8qJ1NrX5KawvPty0RwqiIoSIiICIiAhREEeb5h/CxfmfJQTKc1O2+f+Tj9dQPLqtfT8OOR6YVutg1jYpmveDhza7D6QDhYuHctIxbzotC19TE14DhcnAbWcRm1p5gm2S1+nKeW52bsJsbJ3CrpSXxmOJplczEHFt3uBGQAvlzXHbSgwPLCWuwm2JhxMPaDxXcbSqnVEVp2tcXUbpXSYMJjfHKcFjbIfYt2rgp9FSu53MrT4WVULyqhSKqhVV5Kgh5BV2LVWl7Yc1ST2lLc4T5WdLYOPflbtU3BQZudkHldibebcD2qc1hvy0RwqiIqpEREBERAREQR9vn/kmeuoDec1Pu+UfwI9Y/BQA45rV0/Dhl5XGLZbIhe+WNsRs8ubhfe2E39K/C3yWuiW02LW9TNHLa4BzbxLdD7bLX6Ul0+39ompgfFFU9YYheRnk0dP17Wm7nMczNwBzsbX1XBz6Bdjs2jpYzNI2sYLseyJkkUoLesGEmQgG5AJ0XJ7ShDHljXtkAI+kYHBrsuAIuq18eITLEQIEUiqoQi9AILdkBXorzdUlCR90D/4wW5Aezip7Xz5ullLa1tjqLHtF19BrBf9TRXhVERVWEREBERAREQcJvebeiaObj8F8+VLMLrL6F3s/wAoz1//AFUE1ABOYPhddKZZqpam2FCVltVWNb+wsljBwC0V6n9lJxMJyxqg5LPmZ2LFey5zCmepj6R8csUFMSyerHJWZouWSr/6I+k/HLxiXpma8xw8yFlNA4KJ6j9k/HKwWry2ErKJCqxypOeZPjh2O7SPDVx9tvivoRfPu75x8ri9Yc19BLhM7nbrrSqIiAiIgIiICIiDi96bf4Rv5g/xKhCojFyp43lRXoXH7rgfiPmoKqBmoGDhzvmrrXKpC8FTAPcsd6uuVpykWyrTzmrpWO5QPbCroKsMCvgIPVl7Y5W17Yg73ddBjrY+y5PsCnVRLuYo7yyy/dbhHe6ylpRAqiIpBERAREQFRVRBpOmNPjoZ28mF3ui6+eZnZ5r6cqYg9jmHRzSPEWXzNtuldHPJGdWOLfAqExEz4hYezkrBVWVZbkfFennEA4cdbc03tNqzHK04q05XCVacpVeCVYdqr5VqV4br3BB7Y1egsc1AV1h4oLoC9xKyCr0AuQBztZBO+6CjwUJkP9SRx9jcl3a1XRig6ikgh4tYL95zN/FbVAREQEREBERAVFVEFCoU3q7G6qtEzR5kzb34Y2izh8P1U1laXpVsFlbTuhcbO9Jj+LHjQ9yreNxqF8V+28S+c5oVZp4rFw4HhyK6fa/RitgcWOpXP5PiLXMd+t1r4ejm0nmzKJ47X4Gj/JZaRkiXqZsmC9eWlcrTytpt3ZMtLJ1VQzA+wda4IzHAhapy2PIebrU19Rd/q5LdUtK+aRsMLS6R5s1o5qTzuJidG0mokbLhGM+a5mLjYW0ugg5shJ/eS21M/ILedK92NbQuLgzr4s7Swi5A/EzXwXNRPwHC67T914LSPYUGfddRu+2R5TXQx2u0OD3+qwglc3s+mfM4Nia55JAsxpdr3Ket1vRF1FC6acWmlABbe5YwZhveg7sKqoFVAREQEREBERAREQFSyqiClksqog0vSPoxT1zAyoZcj0Xtye3uK4525qkOk049rD8QpLRBy/RPoLTbPJdEC+Q6zS4S8DkLDL2Lp7KqIKELBqtjQSfWQxu9aNpPwWeiDEpNnRRC0UbGD8DGt+CyrKqICIiAiIgIiI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12" name="11 Imagen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83" t="-433823" r="-16983" b="433823"/>
          <a:stretch/>
        </p:blipFill>
        <p:spPr>
          <a:xfrm>
            <a:off x="307975" y="1340768"/>
            <a:ext cx="1813458" cy="1033531"/>
          </a:xfrm>
          <a:prstGeom prst="rect">
            <a:avLst/>
          </a:prstGeom>
        </p:spPr>
      </p:pic>
      <p:pic>
        <p:nvPicPr>
          <p:cNvPr id="20" name="19 Imagen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31" r="2362"/>
          <a:stretch/>
        </p:blipFill>
        <p:spPr>
          <a:xfrm>
            <a:off x="1331640" y="345617"/>
            <a:ext cx="6337330" cy="4908622"/>
          </a:xfrm>
          <a:prstGeom prst="rect">
            <a:avLst/>
          </a:prstGeom>
        </p:spPr>
      </p:pic>
      <p:grpSp>
        <p:nvGrpSpPr>
          <p:cNvPr id="22" name="21 Grupo"/>
          <p:cNvGrpSpPr/>
          <p:nvPr/>
        </p:nvGrpSpPr>
        <p:grpSpPr>
          <a:xfrm>
            <a:off x="35496" y="5928368"/>
            <a:ext cx="1728192" cy="908720"/>
            <a:chOff x="35496" y="5928368"/>
            <a:chExt cx="1728192" cy="908720"/>
          </a:xfrm>
        </p:grpSpPr>
        <p:sp>
          <p:nvSpPr>
            <p:cNvPr id="21" name="20 Rectángulo redondeado"/>
            <p:cNvSpPr/>
            <p:nvPr/>
          </p:nvSpPr>
          <p:spPr>
            <a:xfrm>
              <a:off x="35496" y="5928368"/>
              <a:ext cx="1220439" cy="90872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34" name="33 Rectángulo redondeado"/>
            <p:cNvSpPr/>
            <p:nvPr/>
          </p:nvSpPr>
          <p:spPr>
            <a:xfrm>
              <a:off x="738498" y="6060510"/>
              <a:ext cx="1025190" cy="562372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</p:grpSp>
    </p:spTree>
    <p:extLst>
      <p:ext uri="{BB962C8B-B14F-4D97-AF65-F5344CB8AC3E}">
        <p14:creationId xmlns:p14="http://schemas.microsoft.com/office/powerpoint/2010/main" val="64706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-27383"/>
            <a:ext cx="9144000" cy="936104"/>
          </a:xfrm>
          <a:prstGeom prst="rect">
            <a:avLst/>
          </a:prstGeom>
          <a:solidFill>
            <a:srgbClr val="003DA5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grpSp>
        <p:nvGrpSpPr>
          <p:cNvPr id="19" name="18 Grupo"/>
          <p:cNvGrpSpPr/>
          <p:nvPr/>
        </p:nvGrpSpPr>
        <p:grpSpPr>
          <a:xfrm>
            <a:off x="35496" y="5877272"/>
            <a:ext cx="1686347" cy="980727"/>
            <a:chOff x="35496" y="5877272"/>
            <a:chExt cx="1686347" cy="980727"/>
          </a:xfrm>
        </p:grpSpPr>
        <p:grpSp>
          <p:nvGrpSpPr>
            <p:cNvPr id="18" name="17 Grupo"/>
            <p:cNvGrpSpPr/>
            <p:nvPr/>
          </p:nvGrpSpPr>
          <p:grpSpPr>
            <a:xfrm>
              <a:off x="35496" y="5949280"/>
              <a:ext cx="1686347" cy="908719"/>
              <a:chOff x="35496" y="5949280"/>
              <a:chExt cx="1686347" cy="908719"/>
            </a:xfrm>
          </p:grpSpPr>
          <p:sp>
            <p:nvSpPr>
              <p:cNvPr id="16" name="15 Rectángulo"/>
              <p:cNvSpPr/>
              <p:nvPr/>
            </p:nvSpPr>
            <p:spPr>
              <a:xfrm>
                <a:off x="35496" y="6117528"/>
                <a:ext cx="1686347" cy="74047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L"/>
              </a:p>
            </p:txBody>
          </p:sp>
          <p:sp>
            <p:nvSpPr>
              <p:cNvPr id="28" name="27 Rectángulo"/>
              <p:cNvSpPr/>
              <p:nvPr/>
            </p:nvSpPr>
            <p:spPr>
              <a:xfrm>
                <a:off x="53298" y="5949280"/>
                <a:ext cx="1350350" cy="25394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L"/>
              </a:p>
            </p:txBody>
          </p:sp>
        </p:grpSp>
        <p:pic>
          <p:nvPicPr>
            <p:cNvPr id="17" name="Picture 3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216" r="8915"/>
            <a:stretch/>
          </p:blipFill>
          <p:spPr bwMode="auto">
            <a:xfrm>
              <a:off x="69365" y="5877272"/>
              <a:ext cx="1226166" cy="8975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AutoShape 2" descr="data:image/jpeg;base64,/9j/4AAQSkZJRgABAQAAAQABAAD/2wCEAAkGBxQSEBIQEBQUFRQWFRUUFQ8PDw8PEBAUFRUWFhUVFRQYHCggGBolHBUUITEhJSkrLi4uFx8zODMsNygtLisBCgoKDg0OGBAQGCwkHCYsLCwtLywsLCwtLywtLCwsLCwsLCwrLCwsLCwsLCwsLCwsLCwsLCwsLCwrLDAsLCwsLP/AABEIASoAqQMBIgACEQEDEQH/xAAcAAEAAQUBAQAAAAAAAAAAAAAABwEDBAUGAgj/xABCEAABAwIDBAUICAUDBQAAAAABAAIDBBESITEFB0FRBhNhcZEUIjJygZKxwSMzQlJic6HwJDRDU7IWgtEVVGPC8f/EABsBAQADAQEBAQAAAAAAAAAAAAABAgQDBQYH/8QAKREBAAICAQQCAQMFAQAAAAAAAAECAxExBBIhQRNRBTJhcRYiQtHhFP/aAAwDAQACEQMRAD8AnFERAREQEREBEVEC68umaNXAd5AXJb0K98OznuieWOL2NxNNnWJzse4FQZNtKZ3pTSn1ppD81oxdPN6922fJnilu3T6c8sj++z32/wDKuMladCD3EFfKpmfe+J3vFZmzNrTxyxubNKLPbcCV9iLjIi9le3S69ojqN+n1BdVVmmfiY13NoPiAVeWRpEREBERAREQEREBERAREQEREFEKqqFBwe+Uj/pov/fjt2mzgoZbSXaXXU67xtjOq6URAHzXiQvDgAzADqDrkSuD2VsaNzG4IcZI1c+3iteHqa46ally9Pa9u6Ec2BJA4IfNc0nTEPiFKH+n2C5NLDl/5Lla+t6MRTSRwsYxjpDZuB+IXHNWnq6z6I6a0Jl2W4GCEjQxsI90LLWDsenMcEUbhYsY1tr4vRFtfYs5YmqBERAREQEREBERAREQERUQVRUVUBURWp5gwXPhxPYg1XTCvbBQ1Ejz/AE3Bo1Jc4WaB7VH3RnaYZAxpa6+EC5tckLv5qYTnFMAR9mM5tb225q9Hs+IaRsHcwKsrQ4g7XOM5OI5HCtJV7WLKulm6t4bHKHOIwkWvY5DvUrClZ9xnutXl9Iw6sb7gUDYQyhzQ5puCLgjiCri01MDCfMH0fFg+x2t/4W2jkDhcG4VoVXEVFVSCIiAiIgIiICIiAiKiCqoio51s0HiaYNbcrWgF7sTvY3g0I9/WOvwHojn2lZUbLKu0jGKpavYREraoV6ISyC24KyxxjNx6PFvzCyiFae1EM6OQOFxoV7Wqgl6t34Tr2HmtoCpiUKoiKQREQEREBERARFRAK1+0ptIxxzNuAWe91gSdF82ba6eVlRtGYwTvZEXkMYzDbAzK+nG1/aokfQkTLK+CoLptvVZtinf4rc0FZUOzMrz7SmpSlu45jxTGOY8QoorayUf1H+8VpKvacv8Acf7xU9sm03mZt/Sb4hOtb95viF8s0+3pn1Eo62SxcbDG7QGy3VFtOa9jI/3yo1I+jDK37zfELyZG82+8FBAq5bfWP94rHnrZRpLJ77k7ZNp4mc3TEPELI2bPcYCcxpnqF8x7a2jUBpc2eUEcpH6ceKyt2XS6aDaMJmlkfG9wjcJJHOFnEC+aa0Pp9VXkL0pQIiICIiAiIgIiog5feZtfyXZdVKDZxYY288T/ADRbxXzV0Yj85z+Vmj26qfd8bWPpGRPFwX4rXtm0ZfFQnSQtjJawWBN7aqInyl0NM/RdDs6qsuThk0W1p57BXQ29bWg3uud2rMGse/gAT4BeqiouVoOktTaBwGrrNy781PpDltlzWma46Em/tXXR5PXFCF3AHvsV1dJUYo2PzvYA35hVS6anNwserCx6OrXuqlupQ1dcy4I53XKi7HgjItd+oNwurqMwsKn2dGXXcCSTmblVmUw+nOh21PKaGnn4uYL94yPwW6XCbobMonQAkhjyW3NyA7Nd2ogERFIIiICIiAqKqIIz3wyebEOxx+ChwP8AOUu749YvVKhyU5pWk24gm0Ry2kcmi2MMmS00MuizI58l2jDf6U76rk7+C182eZF+9X5aha+oqSNLK04L64R8kKk52VAcv1WL5QTwC9NlJ5Kvw2T3wzIXrKe/JaxspV7r8lPw2O+HqZyrSuzCxZZSrtK7RUtisReE17opfr29jT8lJCjHdAfOm9RvxCk5co8LiIikEREBERARFQoIv3yD6r1SoYl1U473qcuha8D0BcnsJt8bKDpRmtfTz4lxyx5hcics2M5LXxrNgOS2w5a8vMp1WN5O+RwZEx73HRsbS93gFvdjbH67FJISyBhs+QDzy7gyMHVx/Rbmpq8DOqgaIY9MEZ85/bI/Vx/RYer66mH+3mXqfjvxOXq53Hiv3/pzkXQ+pyL+qjvwmnYx3tbqParv+kKjPA6CTsjqWE+Bsszj8zqrrR+7BebP5PJHqH0X9M4tfrnbmKuikidglY9juT2ubfuJ19itBd5RSufhp3ASxvcG9VJdw842u12rTnqFq+nXQ9+z5btJfTv+rlNsTXf239utjxXodL1lc8cal85+S/G26O0RM7iXKOV+DgsZyv050Wi/Dza8pk3Qn6SX8sfEKUlFe6D62T8sfEKVF588tQiIgIiICIiAqKqIOd6WUgkhna7QwvHt4HxXzXOLEj95L6Z6WPw007uUT/HCV827WZaeQD71/Gx+a19NHiZccs+YY7NVsaGAvc1jdXENHeVrWrp+hwvPiP8ATje/2tGS0ZL9lJsYsffeK/ct5VNawNhj9CPzRb7TvtvPMk/Bayr4LOf+/msGr4L5C15vebT7fpfS4q4q1pXiGMFdCttGav00DnvbGwXc4gADPMq0xuWu8xEbnh1W77ZvWVJlcPNiF89C8+j8F1/TWnZJQzMlALThuSM255PHIi6yuj+yxS07Ihm7V7h9p51Ws3jVAZs2e5zdhYO9xH/1ex0eLtmtfe355+W6z58tr+o8Q+fqqEse6N3pNcWntIOvzXqmOazukw+nD/7kccmXMix/xWBT6r0skPJqmTc/9ZIebB8lKgUV7oT57vVPyUqBedE7mWu0a1/CqIilUREQEREBUVVRBx+8+q6ugk5vtGP9xz/RQJtw/wARJ/t/wapn3wZx0zechy55AfNQptR+KaR34j+hsP0C9DDGsUfzLLad3ljtXT9DD9JKPvQSAeC5hi3XR+rEU0ch0Bs71TkVOavdjmv7O3T3imWtvqXRyLCquCz6qLA4tPDLvGrT4K5s/YU9U4CFpw8ZX5Rt9vHu1XyVaTNtRHl+kVzY6V77WiIaaJhc4NaC5xyDWgknuAUpdDejApm9bNYzOGQNj1QPAcyeatbKoqHZoxSzRGa2chcC4cwxouQFjbR3m0zLiFksx54eqZ4nM+C9fpuhyTO+3y+W/LfnK5d48c6r7n7/AOO2PM5WzJOQA5lQ7vJ6StqZWwQm8MRJLhpJJaxI7BchYXSDppU1YLCRHEf6MWQI/E7U+K0NHTmSRkY+0baeOnBe70vR/HPffl8nnz9/9lWP0lP0kLeUEYPi4rAg1V3bdSJKiR7fRxYW+owYR8CfarUK4ZJ3uWika8Jh3QO+kd6p+SlYKI9zzvp3j8F/gpcXm61Mtdp3EfwqiIpVEREBERAVFVEHAb1so4H/AHDI72hvm/qoHm1U6b43Wp4hzef8VBc2q24LbrpwyRqVYllRHJYsSyWaLXEeHPfl12wts44urEcT6pgtGZgXCSMfZDb2LxfK+oyWBtPbtTN5ss0lhl1YPVsaeLcDcgucc62YNiOIJBHaDqFszt1rwBVxl7tPKYSGT2H3wfNkHemKuPHMz2wjLfLkiIm06j0s2/fFUKy2Mp3i7Kpjfw1EUkbx7mIKj4YG5uq4j2Qsmkd4ENH6rX81PtnnHaZ4YhKy6x3ksZacqiVuHDxgidqT+N2gHAG6su23HF/KxnH/AN1UYXPb+XGLtae03K0c8pcS5xJJNy4kkk8yVny5+6NQ6Y8PbO5eXDJX4FZCuQrLfh3jlK+5538U78s/EKY1De5+F3lGPCcOAjFwvyUyLz7ctECIihIiIgIiICIiCO98v8vD65+CgubUqdN838tD+YfgoLm1Wvp+HHIrEug2BK43ibHA615S6ojL7BjTdt7+jbOy5+Nbro8+QVEfUAF97WeLsI44x922q1/4uXtttoRPfRmQso2udGJepjp3sqWxYw3rA/FbW2WtlxdSu02w7EKiogminPViKSNkToeoiu2xiaScTAbC/wCJcXUcFSOFpWQqgfvJeV6BU6AqhVSqFQkaVejKsBXoiq24R7SvudANQTyFhnbXsUyBQpueI8qJ1NrX5KawvPty0RwqiIoSIiICIiAhREEeb5h/CxfmfJQTKc1O2+f+Tj9dQPLqtfT8OOR6YVutg1jYpmveDhza7D6QDhYuHctIxbzotC19TE14DhcnAbWcRm1p5gm2S1+nKeW52bsJsbJ3CrpSXxmOJplczEHFt3uBGQAvlzXHbSgwPLCWuwm2JhxMPaDxXcbSqnVEVp2tcXUbpXSYMJjfHKcFjbIfYt2rgp9FSu53MrT4WVULyqhSKqhVV5Kgh5BV2LVWl7Yc1ST2lLc4T5WdLYOPflbtU3BQZudkHldibebcD2qc1hvy0RwqiIqpEREBERAREQR9vn/kmeuoDec1Pu+UfwI9Y/BQA45rV0/Dhl5XGLZbIhe+WNsRs8ubhfe2E39K/C3yWuiW02LW9TNHLa4BzbxLdD7bLX6Ul0+39ompgfFFU9YYheRnk0dP17Wm7nMczNwBzsbX1XBz6Bdjs2jpYzNI2sYLseyJkkUoLesGEmQgG5AJ0XJ7ShDHljXtkAI+kYHBrsuAIuq18eITLEQIEUiqoQi9AILdkBXorzdUlCR90D/4wW5Aezip7Xz5ullLa1tjqLHtF19BrBf9TRXhVERVWEREBERAREQcJvebeiaObj8F8+VLMLrL6F3s/wAoz1//AFUE1ABOYPhddKZZqpam2FCVltVWNb+wsljBwC0V6n9lJxMJyxqg5LPmZ2LFey5zCmepj6R8csUFMSyerHJWZouWSr/6I+k/HLxiXpma8xw8yFlNA4KJ6j9k/HKwWry2ErKJCqxypOeZPjh2O7SPDVx9tvivoRfPu75x8ri9Yc19BLhM7nbrrSqIiAiIgIiICIiDi96bf4Rv5g/xKhCojFyp43lRXoXH7rgfiPmoKqBmoGDhzvmrrXKpC8FTAPcsd6uuVpykWyrTzmrpWO5QPbCroKsMCvgIPVl7Y5W17Yg73ddBjrY+y5PsCnVRLuYo7yyy/dbhHe6ylpRAqiIpBERAREQFRVRBpOmNPjoZ28mF3ui6+eZnZ5r6cqYg9jmHRzSPEWXzNtuldHPJGdWOLfAqExEz4hYezkrBVWVZbkfFennEA4cdbc03tNqzHK04q05XCVacpVeCVYdqr5VqV4br3BB7Y1egsc1AV1h4oLoC9xKyCr0AuQBztZBO+6CjwUJkP9SRx9jcl3a1XRig6ikgh4tYL95zN/FbVAREQEREBERAVFVEFCoU3q7G6qtEzR5kzb34Y2izh8P1U1laXpVsFlbTuhcbO9Jj+LHjQ9yreNxqF8V+28S+c5oVZp4rFw4HhyK6fa/RitgcWOpXP5PiLXMd+t1r4ejm0nmzKJ47X4Gj/JZaRkiXqZsmC9eWlcrTytpt3ZMtLJ1VQzA+wda4IzHAhapy2PIebrU19Rd/q5LdUtK+aRsMLS6R5s1o5qTzuJidG0mokbLhGM+a5mLjYW0ugg5shJ/eS21M/ILedK92NbQuLgzr4s7Swi5A/EzXwXNRPwHC67T914LSPYUGfddRu+2R5TXQx2u0OD3+qwglc3s+mfM4Nia55JAsxpdr3Ket1vRF1FC6acWmlABbe5YwZhveg7sKqoFVAREQEREBERAREQFSyqiClksqog0vSPoxT1zAyoZcj0Xtye3uK4525qkOk049rD8QpLRBy/RPoLTbPJdEC+Q6zS4S8DkLDL2Lp7KqIKELBqtjQSfWQxu9aNpPwWeiDEpNnRRC0UbGD8DGt+CyrKqICIiAiIgIiI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7" name="AutoShape 4" descr="data:image/jpeg;base64,/9j/4AAQSkZJRgABAQAAAQABAAD/2wCEAAkGBxQSEBIQEBQUFRQWFRUUFQ8PDw8PEBAUFRUWFhUVFRQYHCggGBolHBUUITEhJSkrLi4uFx8zODMsNygtLisBCgoKDg0OGBAQGCwkHCYsLCwtLywsLCwtLywtLCwsLCwsLCwrLCwsLCwsLCwsLCwsLCwsLCwsLCwrLDAsLCwsLP/AABEIASoAqQMBIgACEQEDEQH/xAAcAAEAAQUBAQAAAAAAAAAAAAAABwEDBAUGAgj/xABCEAABAwIDBAUICAUDBQAAAAABAAIDBBESITEFB0FRBhNhcZEUIjJygZKxwSMzQlJic6HwJDRDU7IWgtEVVGPC8f/EABsBAQADAQEBAQAAAAAAAAAAAAABAgQDBQYH/8QAKREBAAICAQQCAQMFAQAAAAAAAAECAxExBBIhQRNRBTJhcRYiQtHhFP/aAAwDAQACEQMRAD8AnFERAREQEREBEVEC68umaNXAd5AXJb0K98OznuieWOL2NxNNnWJzse4FQZNtKZ3pTSn1ppD81oxdPN6922fJnilu3T6c8sj++z32/wDKuMladCD3EFfKpmfe+J3vFZmzNrTxyxubNKLPbcCV9iLjIi9le3S69ojqN+n1BdVVmmfiY13NoPiAVeWRpEREBERAREQEREBERAREQEREFEKqqFBwe+Uj/pov/fjt2mzgoZbSXaXXU67xtjOq6URAHzXiQvDgAzADqDrkSuD2VsaNzG4IcZI1c+3iteHqa46ally9Pa9u6Ec2BJA4IfNc0nTEPiFKH+n2C5NLDl/5Lla+t6MRTSRwsYxjpDZuB+IXHNWnq6z6I6a0Jl2W4GCEjQxsI90LLWDsenMcEUbhYsY1tr4vRFtfYs5YmqBERAREQEREBERAREQERUQVRUVUBURWp5gwXPhxPYg1XTCvbBQ1Ejz/AE3Bo1Jc4WaB7VH3RnaYZAxpa6+EC5tckLv5qYTnFMAR9mM5tb225q9Hs+IaRsHcwKsrQ4g7XOM5OI5HCtJV7WLKulm6t4bHKHOIwkWvY5DvUrClZ9xnutXl9Iw6sb7gUDYQyhzQ5puCLgjiCri01MDCfMH0fFg+x2t/4W2jkDhcG4VoVXEVFVSCIiAiIgIiICIiAiKiCqoio51s0HiaYNbcrWgF7sTvY3g0I9/WOvwHojn2lZUbLKu0jGKpavYREraoV6ISyC24KyxxjNx6PFvzCyiFae1EM6OQOFxoV7Wqgl6t34Tr2HmtoCpiUKoiKQREQEREBERARFRAK1+0ptIxxzNuAWe91gSdF82ba6eVlRtGYwTvZEXkMYzDbAzK+nG1/aokfQkTLK+CoLptvVZtinf4rc0FZUOzMrz7SmpSlu45jxTGOY8QoorayUf1H+8VpKvacv8Acf7xU9sm03mZt/Sb4hOtb95viF8s0+3pn1Eo62SxcbDG7QGy3VFtOa9jI/3yo1I+jDK37zfELyZG82+8FBAq5bfWP94rHnrZRpLJ77k7ZNp4mc3TEPELI2bPcYCcxpnqF8x7a2jUBpc2eUEcpH6ceKyt2XS6aDaMJmlkfG9wjcJJHOFnEC+aa0Pp9VXkL0pQIiICIiAiIgIiog5feZtfyXZdVKDZxYY288T/ADRbxXzV0Yj85z+Vmj26qfd8bWPpGRPFwX4rXtm0ZfFQnSQtjJawWBN7aqInyl0NM/RdDs6qsuThk0W1p57BXQ29bWg3uud2rMGse/gAT4BeqiouVoOktTaBwGrrNy781PpDltlzWma46Em/tXXR5PXFCF3AHvsV1dJUYo2PzvYA35hVS6anNwserCx6OrXuqlupQ1dcy4I53XKi7HgjItd+oNwurqMwsKn2dGXXcCSTmblVmUw+nOh21PKaGnn4uYL94yPwW6XCbobMonQAkhjyW3NyA7Nd2ogERFIIiICIiAqKqIIz3wyebEOxx+ChwP8AOUu749YvVKhyU5pWk24gm0Ry2kcmi2MMmS00MuizI58l2jDf6U76rk7+C182eZF+9X5aha+oqSNLK04L64R8kKk52VAcv1WL5QTwC9NlJ5Kvw2T3wzIXrKe/JaxspV7r8lPw2O+HqZyrSuzCxZZSrtK7RUtisReE17opfr29jT8lJCjHdAfOm9RvxCk5co8LiIikEREBERARFQoIv3yD6r1SoYl1U473qcuha8D0BcnsJt8bKDpRmtfTz4lxyx5hcics2M5LXxrNgOS2w5a8vMp1WN5O+RwZEx73HRsbS93gFvdjbH67FJISyBhs+QDzy7gyMHVx/Rbmpq8DOqgaIY9MEZ85/bI/Vx/RYer66mH+3mXqfjvxOXq53Hiv3/pzkXQ+pyL+qjvwmnYx3tbqParv+kKjPA6CTsjqWE+Bsszj8zqrrR+7BebP5PJHqH0X9M4tfrnbmKuikidglY9juT2ubfuJ19itBd5RSufhp3ASxvcG9VJdw842u12rTnqFq+nXQ9+z5btJfTv+rlNsTXf239utjxXodL1lc8cal85+S/G26O0RM7iXKOV+DgsZyv050Wi/Dza8pk3Qn6SX8sfEKUlFe6D62T8sfEKVF588tQiIgIiICIiAqKqIOd6WUgkhna7QwvHt4HxXzXOLEj95L6Z6WPw007uUT/HCV827WZaeQD71/Gx+a19NHiZccs+YY7NVsaGAvc1jdXENHeVrWrp+hwvPiP8ATje/2tGS0ZL9lJsYsffeK/ct5VNawNhj9CPzRb7TvtvPMk/Bayr4LOf+/msGr4L5C15vebT7fpfS4q4q1pXiGMFdCttGav00DnvbGwXc4gADPMq0xuWu8xEbnh1W77ZvWVJlcPNiF89C8+j8F1/TWnZJQzMlALThuSM255PHIi6yuj+yxS07Ihm7V7h9p51Ws3jVAZs2e5zdhYO9xH/1ex0eLtmtfe355+W6z58tr+o8Q+fqqEse6N3pNcWntIOvzXqmOazukw+nD/7kccmXMix/xWBT6r0skPJqmTc/9ZIebB8lKgUV7oT57vVPyUqBedE7mWu0a1/CqIilUREQEREBUVVRBx+8+q6ugk5vtGP9xz/RQJtw/wARJ/t/wapn3wZx0zechy55AfNQptR+KaR34j+hsP0C9DDGsUfzLLad3ljtXT9DD9JKPvQSAeC5hi3XR+rEU0ch0Bs71TkVOavdjmv7O3T3imWtvqXRyLCquCz6qLA4tPDLvGrT4K5s/YU9U4CFpw8ZX5Rt9vHu1XyVaTNtRHl+kVzY6V77WiIaaJhc4NaC5xyDWgknuAUpdDejApm9bNYzOGQNj1QPAcyeatbKoqHZoxSzRGa2chcC4cwxouQFjbR3m0zLiFksx54eqZ4nM+C9fpuhyTO+3y+W/LfnK5d48c6r7n7/AOO2PM5WzJOQA5lQ7vJ6StqZWwQm8MRJLhpJJaxI7BchYXSDppU1YLCRHEf6MWQI/E7U+K0NHTmSRkY+0baeOnBe70vR/HPffl8nnz9/9lWP0lP0kLeUEYPi4rAg1V3bdSJKiR7fRxYW+owYR8CfarUK4ZJ3uWika8Jh3QO+kd6p+SlYKI9zzvp3j8F/gpcXm61Mtdp3EfwqiIpVEREBERAVFVEHAb1so4H/AHDI72hvm/qoHm1U6b43Wp4hzef8VBc2q24LbrpwyRqVYllRHJYsSyWaLXEeHPfl12wts44urEcT6pgtGZgXCSMfZDb2LxfK+oyWBtPbtTN5ss0lhl1YPVsaeLcDcgucc62YNiOIJBHaDqFszt1rwBVxl7tPKYSGT2H3wfNkHemKuPHMz2wjLfLkiIm06j0s2/fFUKy2Mp3i7Kpjfw1EUkbx7mIKj4YG5uq4j2Qsmkd4ENH6rX81PtnnHaZ4YhKy6x3ksZacqiVuHDxgidqT+N2gHAG6su23HF/KxnH/AN1UYXPb+XGLtae03K0c8pcS5xJJNy4kkk8yVny5+6NQ6Y8PbO5eXDJX4FZCuQrLfh3jlK+5538U78s/EKY1De5+F3lGPCcOAjFwvyUyLz7ctECIihIiIgIiICIiCO98v8vD65+CgubUqdN838tD+YfgoLm1Wvp+HHIrEug2BK43ibHA615S6ojL7BjTdt7+jbOy5+Nbro8+QVEfUAF97WeLsI44x922q1/4uXtttoRPfRmQso2udGJepjp3sqWxYw3rA/FbW2WtlxdSu02w7EKiogminPViKSNkToeoiu2xiaScTAbC/wCJcXUcFSOFpWQqgfvJeV6BU6AqhVSqFQkaVejKsBXoiq24R7SvudANQTyFhnbXsUyBQpueI8qJ1NrX5KawvPty0RwqiIoSIiICIiAhREEeb5h/CxfmfJQTKc1O2+f+Tj9dQPLqtfT8OOR6YVutg1jYpmveDhza7D6QDhYuHctIxbzotC19TE14DhcnAbWcRm1p5gm2S1+nKeW52bsJsbJ3CrpSXxmOJplczEHFt3uBGQAvlzXHbSgwPLCWuwm2JhxMPaDxXcbSqnVEVp2tcXUbpXSYMJjfHKcFjbIfYt2rgp9FSu53MrT4WVULyqhSKqhVV5Kgh5BV2LVWl7Yc1ST2lLc4T5WdLYOPflbtU3BQZudkHldibebcD2qc1hvy0RwqiIqpEREBERAREQR9vn/kmeuoDec1Pu+UfwI9Y/BQA45rV0/Dhl5XGLZbIhe+WNsRs8ubhfe2E39K/C3yWuiW02LW9TNHLa4BzbxLdD7bLX6Ul0+39ompgfFFU9YYheRnk0dP17Wm7nMczNwBzsbX1XBz6Bdjs2jpYzNI2sYLseyJkkUoLesGEmQgG5AJ0XJ7ShDHljXtkAI+kYHBrsuAIuq18eITLEQIEUiqoQi9AILdkBXorzdUlCR90D/4wW5Aezip7Xz5ullLa1tjqLHtF19BrBf9TRXhVERVWEREBERAREQcJvebeiaObj8F8+VLMLrL6F3s/wAoz1//AFUE1ABOYPhddKZZqpam2FCVltVWNb+wsljBwC0V6n9lJxMJyxqg5LPmZ2LFey5zCmepj6R8csUFMSyerHJWZouWSr/6I+k/HLxiXpma8xw8yFlNA4KJ6j9k/HKwWry2ErKJCqxypOeZPjh2O7SPDVx9tvivoRfPu75x8ri9Yc19BLhM7nbrrSqIiAiIgIiICIiDi96bf4Rv5g/xKhCojFyp43lRXoXH7rgfiPmoKqBmoGDhzvmrrXKpC8FTAPcsd6uuVpykWyrTzmrpWO5QPbCroKsMCvgIPVl7Y5W17Yg73ddBjrY+y5PsCnVRLuYo7yyy/dbhHe6ylpRAqiIpBERAREQFRVRBpOmNPjoZ28mF3ui6+eZnZ5r6cqYg9jmHRzSPEWXzNtuldHPJGdWOLfAqExEz4hYezkrBVWVZbkfFennEA4cdbc03tNqzHK04q05XCVacpVeCVYdqr5VqV4br3BB7Y1egsc1AV1h4oLoC9xKyCr0AuQBztZBO+6CjwUJkP9SRx9jcl3a1XRig6ikgh4tYL95zN/FbVAREQEREBERAVFVEFCoU3q7G6qtEzR5kzb34Y2izh8P1U1laXpVsFlbTuhcbO9Jj+LHjQ9yreNxqF8V+28S+c5oVZp4rFw4HhyK6fa/RitgcWOpXP5PiLXMd+t1r4ejm0nmzKJ47X4Gj/JZaRkiXqZsmC9eWlcrTytpt3ZMtLJ1VQzA+wda4IzHAhapy2PIebrU19Rd/q5LdUtK+aRsMLS6R5s1o5qTzuJidG0mokbLhGM+a5mLjYW0ugg5shJ/eS21M/ILedK92NbQuLgzr4s7Swi5A/EzXwXNRPwHC67T914LSPYUGfddRu+2R5TXQx2u0OD3+qwglc3s+mfM4Nia55JAsxpdr3Ket1vRF1FC6acWmlABbe5YwZhveg7sKqoFVAREQEREBERAREQFSyqiClksqog0vSPoxT1zAyoZcj0Xtye3uK4525qkOk049rD8QpLRBy/RPoLTbPJdEC+Q6zS4S8DkLDL2Lp7KqIKELBqtjQSfWQxu9aNpPwWeiDEpNnRRC0UbGD8DGt+CyrKqICIiAiIgIiI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10" name="9 CuadroTexto"/>
          <p:cNvSpPr txBox="1"/>
          <p:nvPr/>
        </p:nvSpPr>
        <p:spPr>
          <a:xfrm>
            <a:off x="0" y="160338"/>
            <a:ext cx="303506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MINUTA SEMANAL</a:t>
            </a:r>
          </a:p>
          <a:p>
            <a:pPr>
              <a:lnSpc>
                <a:spcPct val="150000"/>
              </a:lnSpc>
            </a:pPr>
            <a:endParaRPr lang="es-CL" sz="2400" b="1" dirty="0">
              <a:solidFill>
                <a:schemeClr val="bg1"/>
              </a:solidFill>
            </a:endParaRPr>
          </a:p>
        </p:txBody>
      </p:sp>
      <p:graphicFrame>
        <p:nvGraphicFramePr>
          <p:cNvPr id="13" name="1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5976409"/>
              </p:ext>
            </p:extLst>
          </p:nvPr>
        </p:nvGraphicFramePr>
        <p:xfrm>
          <a:off x="611560" y="980728"/>
          <a:ext cx="7929616" cy="5186109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  <a:tableStyleId>{16D9F66E-5EB9-4882-86FB-DCBF35E3C3E4}</a:tableStyleId>
              </a:tblPr>
              <a:tblGrid>
                <a:gridCol w="2278342"/>
                <a:gridCol w="1367005"/>
                <a:gridCol w="1589884"/>
                <a:gridCol w="2694385"/>
              </a:tblGrid>
              <a:tr h="648072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b="1" u="none" strike="noStrike" dirty="0" smtClean="0">
                          <a:effectLst/>
                        </a:rPr>
                        <a:t>DIA</a:t>
                      </a:r>
                      <a:endParaRPr lang="es-CL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b="1" u="none" strike="noStrike" dirty="0" smtClean="0">
                          <a:effectLst/>
                        </a:rPr>
                        <a:t>CANTIDAD DE PAN</a:t>
                      </a:r>
                      <a:endParaRPr lang="es-CL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b="1" u="none" strike="noStrike" dirty="0" smtClean="0">
                          <a:effectLst/>
                        </a:rPr>
                        <a:t>PRODUCTO BASE</a:t>
                      </a:r>
                      <a:endParaRPr lang="es-CL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b="1" u="none" strike="noStrike" dirty="0" smtClean="0">
                          <a:effectLst/>
                        </a:rPr>
                        <a:t>PRODUCTO DIARIO</a:t>
                      </a:r>
                      <a:endParaRPr lang="es-CL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rgbClr val="FFC000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l" fontAlgn="ctr"/>
                      <a:r>
                        <a:rPr lang="es-CL" sz="1400" u="none" strike="noStrike" dirty="0" smtClean="0">
                          <a:effectLst/>
                        </a:rPr>
                        <a:t>     LUNES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u="none" strike="noStrike" dirty="0">
                          <a:effectLst/>
                        </a:rPr>
                        <a:t>2 </a:t>
                      </a:r>
                      <a:r>
                        <a:rPr lang="es-CL" sz="1400" u="none" strike="noStrike" dirty="0" smtClean="0">
                          <a:effectLst/>
                        </a:rPr>
                        <a:t>UNID..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u="none" strike="noStrike" dirty="0" smtClean="0">
                          <a:effectLst/>
                        </a:rPr>
                        <a:t>MARGARINA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u="none" strike="noStrike" dirty="0" smtClean="0">
                          <a:effectLst/>
                        </a:rPr>
                        <a:t>JAMON SANDWICH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l" fontAlgn="ctr"/>
                      <a:r>
                        <a:rPr lang="es-CL" sz="1400" u="none" strike="noStrike" dirty="0" smtClean="0">
                          <a:effectLst/>
                        </a:rPr>
                        <a:t>     MARTES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u="none" strike="noStrike" dirty="0">
                          <a:effectLst/>
                        </a:rPr>
                        <a:t>2 </a:t>
                      </a:r>
                      <a:r>
                        <a:rPr lang="es-CL" sz="1400" u="none" strike="noStrike" dirty="0" smtClean="0">
                          <a:effectLst/>
                        </a:rPr>
                        <a:t>UNID.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u="none" strike="noStrike" smtClean="0">
                          <a:effectLst/>
                        </a:rPr>
                        <a:t>MARGARINA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u="none" strike="noStrike" dirty="0" smtClean="0">
                          <a:effectLst/>
                        </a:rPr>
                        <a:t>MERMELADA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l" fontAlgn="ctr"/>
                      <a:r>
                        <a:rPr lang="es-CL" sz="1400" u="none" strike="noStrike" dirty="0" smtClean="0">
                          <a:effectLst/>
                        </a:rPr>
                        <a:t>     MIERCOLES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u="none" strike="noStrike" dirty="0">
                          <a:effectLst/>
                        </a:rPr>
                        <a:t>2 </a:t>
                      </a:r>
                      <a:r>
                        <a:rPr lang="es-CL" sz="1400" u="none" strike="noStrike" dirty="0" smtClean="0">
                          <a:effectLst/>
                        </a:rPr>
                        <a:t>UNID.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u="none" strike="noStrike" dirty="0" smtClean="0">
                          <a:effectLst/>
                        </a:rPr>
                        <a:t>MARGARINA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u="none" strike="noStrike" dirty="0" smtClean="0">
                          <a:effectLst/>
                        </a:rPr>
                        <a:t>QUESO LAMINADO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l" fontAlgn="ctr"/>
                      <a:r>
                        <a:rPr lang="es-CL" sz="1400" u="none" strike="noStrike" dirty="0" smtClean="0">
                          <a:effectLst/>
                        </a:rPr>
                        <a:t>     JUEVES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u="none" strike="noStrike" dirty="0">
                          <a:effectLst/>
                        </a:rPr>
                        <a:t>2 </a:t>
                      </a:r>
                      <a:r>
                        <a:rPr lang="es-CL" sz="1400" u="none" strike="noStrike" dirty="0" smtClean="0">
                          <a:effectLst/>
                        </a:rPr>
                        <a:t>UNID.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u="none" strike="noStrike" smtClean="0">
                          <a:effectLst/>
                        </a:rPr>
                        <a:t>MARGARINA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L" sz="1400" u="none" strike="noStrike" dirty="0" smtClean="0">
                        <a:effectLst/>
                      </a:endParaRPr>
                    </a:p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u="none" strike="noStrike" dirty="0" smtClean="0">
                          <a:effectLst/>
                        </a:rPr>
                        <a:t>MANJAR</a:t>
                      </a:r>
                      <a:endParaRPr lang="es-CL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  <a:p>
                      <a:pPr algn="ctr" fontAlgn="ctr"/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l" fontAlgn="ctr"/>
                      <a:r>
                        <a:rPr lang="es-CL" sz="1400" u="none" strike="noStrike" dirty="0" smtClean="0">
                          <a:effectLst/>
                        </a:rPr>
                        <a:t>     VIERNES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u="none" strike="noStrike" dirty="0">
                          <a:effectLst/>
                        </a:rPr>
                        <a:t>2 </a:t>
                      </a:r>
                      <a:r>
                        <a:rPr lang="es-CL" sz="1400" u="none" strike="noStrike" dirty="0" smtClean="0">
                          <a:effectLst/>
                        </a:rPr>
                        <a:t>UNID.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u="none" strike="noStrike" smtClean="0">
                          <a:effectLst/>
                        </a:rPr>
                        <a:t>MARGARINA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u="none" strike="noStrike" dirty="0" smtClean="0">
                          <a:effectLst/>
                        </a:rPr>
                        <a:t>QUESO CREMA</a:t>
                      </a:r>
                      <a:endParaRPr lang="es-CL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l" fontAlgn="ctr"/>
                      <a:r>
                        <a:rPr lang="es-CL" sz="1400" u="none" strike="noStrike" dirty="0" smtClean="0">
                          <a:effectLst/>
                        </a:rPr>
                        <a:t>     SABADO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u="none" strike="noStrike" dirty="0">
                          <a:effectLst/>
                        </a:rPr>
                        <a:t>2 </a:t>
                      </a:r>
                      <a:r>
                        <a:rPr lang="es-CL" sz="1400" u="none" strike="noStrike" dirty="0" smtClean="0">
                          <a:effectLst/>
                        </a:rPr>
                        <a:t>UNID.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u="none" strike="noStrike" smtClean="0">
                          <a:effectLst/>
                        </a:rPr>
                        <a:t>MARGARINA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u="none" strike="noStrike" dirty="0" smtClean="0">
                          <a:effectLst/>
                        </a:rPr>
                        <a:t>PATE</a:t>
                      </a:r>
                      <a:endParaRPr lang="es-CL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648072">
                <a:tc>
                  <a:txBody>
                    <a:bodyPr/>
                    <a:lstStyle/>
                    <a:p>
                      <a:pPr algn="l" fontAlgn="ctr"/>
                      <a:r>
                        <a:rPr lang="es-CL" sz="1400" u="none" strike="noStrike" dirty="0" smtClean="0">
                          <a:effectLst/>
                        </a:rPr>
                        <a:t>     DOMINGO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u="none" strike="noStrike" dirty="0">
                          <a:effectLst/>
                        </a:rPr>
                        <a:t>2 </a:t>
                      </a:r>
                      <a:r>
                        <a:rPr lang="es-CL" sz="1400" u="none" strike="noStrike" dirty="0" smtClean="0">
                          <a:effectLst/>
                        </a:rPr>
                        <a:t>UNID.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400" u="none" strike="noStrike" dirty="0" smtClean="0">
                          <a:effectLst/>
                        </a:rPr>
                        <a:t>MARGARINA</a:t>
                      </a:r>
                      <a:endParaRPr lang="es-CL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u="none" strike="noStrike" dirty="0" smtClean="0">
                          <a:effectLst/>
                        </a:rPr>
                        <a:t>QUESO LAMINADO</a:t>
                      </a:r>
                      <a:endParaRPr lang="es-CL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068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-27383"/>
            <a:ext cx="9144000" cy="936104"/>
          </a:xfrm>
          <a:prstGeom prst="rect">
            <a:avLst/>
          </a:prstGeom>
          <a:solidFill>
            <a:srgbClr val="003DA5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grpSp>
        <p:nvGrpSpPr>
          <p:cNvPr id="19" name="18 Grupo"/>
          <p:cNvGrpSpPr/>
          <p:nvPr/>
        </p:nvGrpSpPr>
        <p:grpSpPr>
          <a:xfrm>
            <a:off x="35496" y="5877272"/>
            <a:ext cx="1686347" cy="980727"/>
            <a:chOff x="35496" y="5877272"/>
            <a:chExt cx="1686347" cy="980727"/>
          </a:xfrm>
        </p:grpSpPr>
        <p:grpSp>
          <p:nvGrpSpPr>
            <p:cNvPr id="18" name="17 Grupo"/>
            <p:cNvGrpSpPr/>
            <p:nvPr/>
          </p:nvGrpSpPr>
          <p:grpSpPr>
            <a:xfrm>
              <a:off x="35496" y="5949280"/>
              <a:ext cx="1686347" cy="908719"/>
              <a:chOff x="35496" y="5949280"/>
              <a:chExt cx="1686347" cy="908719"/>
            </a:xfrm>
          </p:grpSpPr>
          <p:sp>
            <p:nvSpPr>
              <p:cNvPr id="16" name="15 Rectángulo"/>
              <p:cNvSpPr/>
              <p:nvPr/>
            </p:nvSpPr>
            <p:spPr>
              <a:xfrm>
                <a:off x="35496" y="6117528"/>
                <a:ext cx="1686347" cy="74047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L"/>
              </a:p>
            </p:txBody>
          </p:sp>
          <p:sp>
            <p:nvSpPr>
              <p:cNvPr id="28" name="27 Rectángulo"/>
              <p:cNvSpPr/>
              <p:nvPr/>
            </p:nvSpPr>
            <p:spPr>
              <a:xfrm>
                <a:off x="53298" y="5949280"/>
                <a:ext cx="1350350" cy="25394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L"/>
              </a:p>
            </p:txBody>
          </p:sp>
        </p:grpSp>
        <p:pic>
          <p:nvPicPr>
            <p:cNvPr id="17" name="Picture 3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216" r="8915"/>
            <a:stretch/>
          </p:blipFill>
          <p:spPr bwMode="auto">
            <a:xfrm>
              <a:off x="69365" y="5877272"/>
              <a:ext cx="1226166" cy="8975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AutoShape 2" descr="data:image/jpeg;base64,/9j/4AAQSkZJRgABAQAAAQABAAD/2wCEAAkGBxQSEBIQEBQUFRQWFRUUFQ8PDw8PEBAUFRUWFhUVFRQYHCggGBolHBUUITEhJSkrLi4uFx8zODMsNygtLisBCgoKDg0OGBAQGCwkHCYsLCwtLywsLCwtLywtLCwsLCwsLCwrLCwsLCwsLCwsLCwsLCwsLCwsLCwrLDAsLCwsLP/AABEIASoAqQMBIgACEQEDEQH/xAAcAAEAAQUBAQAAAAAAAAAAAAAABwEDBAUGAgj/xABCEAABAwIDBAUICAUDBQAAAAABAAIDBBESITEFB0FRBhNhcZEUIjJygZKxwSMzQlJic6HwJDRDU7IWgtEVVGPC8f/EABsBAQADAQEBAQAAAAAAAAAAAAABAgQDBQYH/8QAKREBAAICAQQCAQMFAQAAAAAAAAECAxExBBIhQRNRBTJhcRYiQtHhFP/aAAwDAQACEQMRAD8AnFERAREQEREBEVEC68umaNXAd5AXJb0K98OznuieWOL2NxNNnWJzse4FQZNtKZ3pTSn1ppD81oxdPN6922fJnilu3T6c8sj++z32/wDKuMladCD3EFfKpmfe+J3vFZmzNrTxyxubNKLPbcCV9iLjIi9le3S69ojqN+n1BdVVmmfiY13NoPiAVeWRpEREBERAREQEREBERAREQEREFEKqqFBwe+Uj/pov/fjt2mzgoZbSXaXXU67xtjOq6URAHzXiQvDgAzADqDrkSuD2VsaNzG4IcZI1c+3iteHqa46ally9Pa9u6Ec2BJA4IfNc0nTEPiFKH+n2C5NLDl/5Lla+t6MRTSRwsYxjpDZuB+IXHNWnq6z6I6a0Jl2W4GCEjQxsI90LLWDsenMcEUbhYsY1tr4vRFtfYs5YmqBERAREQEREBERAREQERUQVRUVUBURWp5gwXPhxPYg1XTCvbBQ1Ejz/AE3Bo1Jc4WaB7VH3RnaYZAxpa6+EC5tckLv5qYTnFMAR9mM5tb225q9Hs+IaRsHcwKsrQ4g7XOM5OI5HCtJV7WLKulm6t4bHKHOIwkWvY5DvUrClZ9xnutXl9Iw6sb7gUDYQyhzQ5puCLgjiCri01MDCfMH0fFg+x2t/4W2jkDhcG4VoVXEVFVSCIiAiIgIiICIiAiKiCqoio51s0HiaYNbcrWgF7sTvY3g0I9/WOvwHojn2lZUbLKu0jGKpavYREraoV6ISyC24KyxxjNx6PFvzCyiFae1EM6OQOFxoV7Wqgl6t34Tr2HmtoCpiUKoiKQREQEREBERARFRAK1+0ptIxxzNuAWe91gSdF82ba6eVlRtGYwTvZEXkMYzDbAzK+nG1/aokfQkTLK+CoLptvVZtinf4rc0FZUOzMrz7SmpSlu45jxTGOY8QoorayUf1H+8VpKvacv8Acf7xU9sm03mZt/Sb4hOtb95viF8s0+3pn1Eo62SxcbDG7QGy3VFtOa9jI/3yo1I+jDK37zfELyZG82+8FBAq5bfWP94rHnrZRpLJ77k7ZNp4mc3TEPELI2bPcYCcxpnqF8x7a2jUBpc2eUEcpH6ceKyt2XS6aDaMJmlkfG9wjcJJHOFnEC+aa0Pp9VXkL0pQIiICIiAiIgIiog5feZtfyXZdVKDZxYY288T/ADRbxXzV0Yj85z+Vmj26qfd8bWPpGRPFwX4rXtm0ZfFQnSQtjJawWBN7aqInyl0NM/RdDs6qsuThk0W1p57BXQ29bWg3uud2rMGse/gAT4BeqiouVoOktTaBwGrrNy781PpDltlzWma46Em/tXXR5PXFCF3AHvsV1dJUYo2PzvYA35hVS6anNwserCx6OrXuqlupQ1dcy4I53XKi7HgjItd+oNwurqMwsKn2dGXXcCSTmblVmUw+nOh21PKaGnn4uYL94yPwW6XCbobMonQAkhjyW3NyA7Nd2ogERFIIiICIiAqKqIIz3wyebEOxx+ChwP8AOUu749YvVKhyU5pWk24gm0Ry2kcmi2MMmS00MuizI58l2jDf6U76rk7+C182eZF+9X5aha+oqSNLK04L64R8kKk52VAcv1WL5QTwC9NlJ5Kvw2T3wzIXrKe/JaxspV7r8lPw2O+HqZyrSuzCxZZSrtK7RUtisReE17opfr29jT8lJCjHdAfOm9RvxCk5co8LiIikEREBERARFQoIv3yD6r1SoYl1U473qcuha8D0BcnsJt8bKDpRmtfTz4lxyx5hcics2M5LXxrNgOS2w5a8vMp1WN5O+RwZEx73HRsbS93gFvdjbH67FJISyBhs+QDzy7gyMHVx/Rbmpq8DOqgaIY9MEZ85/bI/Vx/RYer66mH+3mXqfjvxOXq53Hiv3/pzkXQ+pyL+qjvwmnYx3tbqParv+kKjPA6CTsjqWE+Bsszj8zqrrR+7BebP5PJHqH0X9M4tfrnbmKuikidglY9juT2ubfuJ19itBd5RSufhp3ASxvcG9VJdw842u12rTnqFq+nXQ9+z5btJfTv+rlNsTXf239utjxXodL1lc8cal85+S/G26O0RM7iXKOV+DgsZyv050Wi/Dza8pk3Qn6SX8sfEKUlFe6D62T8sfEKVF588tQiIgIiICIiAqKqIOd6WUgkhna7QwvHt4HxXzXOLEj95L6Z6WPw007uUT/HCV827WZaeQD71/Gx+a19NHiZccs+YY7NVsaGAvc1jdXENHeVrWrp+hwvPiP8ATje/2tGS0ZL9lJsYsffeK/ct5VNawNhj9CPzRb7TvtvPMk/Bayr4LOf+/msGr4L5C15vebT7fpfS4q4q1pXiGMFdCttGav00DnvbGwXc4gADPMq0xuWu8xEbnh1W77ZvWVJlcPNiF89C8+j8F1/TWnZJQzMlALThuSM255PHIi6yuj+yxS07Ihm7V7h9p51Ws3jVAZs2e5zdhYO9xH/1ex0eLtmtfe355+W6z58tr+o8Q+fqqEse6N3pNcWntIOvzXqmOazukw+nD/7kccmXMix/xWBT6r0skPJqmTc/9ZIebB8lKgUV7oT57vVPyUqBedE7mWu0a1/CqIilUREQEREBUVVRBx+8+q6ugk5vtGP9xz/RQJtw/wARJ/t/wapn3wZx0zechy55AfNQptR+KaR34j+hsP0C9DDGsUfzLLad3ljtXT9DD9JKPvQSAeC5hi3XR+rEU0ch0Bs71TkVOavdjmv7O3T3imWtvqXRyLCquCz6qLA4tPDLvGrT4K5s/YU9U4CFpw8ZX5Rt9vHu1XyVaTNtRHl+kVzY6V77WiIaaJhc4NaC5xyDWgknuAUpdDejApm9bNYzOGQNj1QPAcyeatbKoqHZoxSzRGa2chcC4cwxouQFjbR3m0zLiFksx54eqZ4nM+C9fpuhyTO+3y+W/LfnK5d48c6r7n7/AOO2PM5WzJOQA5lQ7vJ6StqZWwQm8MRJLhpJJaxI7BchYXSDppU1YLCRHEf6MWQI/E7U+K0NHTmSRkY+0baeOnBe70vR/HPffl8nnz9/9lWP0lP0kLeUEYPi4rAg1V3bdSJKiR7fRxYW+owYR8CfarUK4ZJ3uWika8Jh3QO+kd6p+SlYKI9zzvp3j8F/gpcXm61Mtdp3EfwqiIpVEREBERAVFVEHAb1so4H/AHDI72hvm/qoHm1U6b43Wp4hzef8VBc2q24LbrpwyRqVYllRHJYsSyWaLXEeHPfl12wts44urEcT6pgtGZgXCSMfZDb2LxfK+oyWBtPbtTN5ss0lhl1YPVsaeLcDcgucc62YNiOIJBHaDqFszt1rwBVxl7tPKYSGT2H3wfNkHemKuPHMz2wjLfLkiIm06j0s2/fFUKy2Mp3i7Kpjfw1EUkbx7mIKj4YG5uq4j2Qsmkd4ENH6rX81PtnnHaZ4YhKy6x3ksZacqiVuHDxgidqT+N2gHAG6su23HF/KxnH/AN1UYXPb+XGLtae03K0c8pcS5xJJNy4kkk8yVny5+6NQ6Y8PbO5eXDJX4FZCuQrLfh3jlK+5538U78s/EKY1De5+F3lGPCcOAjFwvyUyLz7ctECIihIiIgIiICIiCO98v8vD65+CgubUqdN838tD+YfgoLm1Wvp+HHIrEug2BK43ibHA615S6ojL7BjTdt7+jbOy5+Nbro8+QVEfUAF97WeLsI44x922q1/4uXtttoRPfRmQso2udGJepjp3sqWxYw3rA/FbW2WtlxdSu02w7EKiogminPViKSNkToeoiu2xiaScTAbC/wCJcXUcFSOFpWQqgfvJeV6BU6AqhVSqFQkaVejKsBXoiq24R7SvudANQTyFhnbXsUyBQpueI8qJ1NrX5KawvPty0RwqiIoSIiICIiAhREEeb5h/CxfmfJQTKc1O2+f+Tj9dQPLqtfT8OOR6YVutg1jYpmveDhza7D6QDhYuHctIxbzotC19TE14DhcnAbWcRm1p5gm2S1+nKeW52bsJsbJ3CrpSXxmOJplczEHFt3uBGQAvlzXHbSgwPLCWuwm2JhxMPaDxXcbSqnVEVp2tcXUbpXSYMJjfHKcFjbIfYt2rgp9FSu53MrT4WVULyqhSKqhVV5Kgh5BV2LVWl7Yc1ST2lLc4T5WdLYOPflbtU3BQZudkHldibebcD2qc1hvy0RwqiIqpEREBERAREQR9vn/kmeuoDec1Pu+UfwI9Y/BQA45rV0/Dhl5XGLZbIhe+WNsRs8ubhfe2E39K/C3yWuiW02LW9TNHLa4BzbxLdD7bLX6Ul0+39ompgfFFU9YYheRnk0dP17Wm7nMczNwBzsbX1XBz6Bdjs2jpYzNI2sYLseyJkkUoLesGEmQgG5AJ0XJ7ShDHljXtkAI+kYHBrsuAIuq18eITLEQIEUiqoQi9AILdkBXorzdUlCR90D/4wW5Aezip7Xz5ullLa1tjqLHtF19BrBf9TRXhVERVWEREBERAREQcJvebeiaObj8F8+VLMLrL6F3s/wAoz1//AFUE1ABOYPhddKZZqpam2FCVltVWNb+wsljBwC0V6n9lJxMJyxqg5LPmZ2LFey5zCmepj6R8csUFMSyerHJWZouWSr/6I+k/HLxiXpma8xw8yFlNA4KJ6j9k/HKwWry2ErKJCqxypOeZPjh2O7SPDVx9tvivoRfPu75x8ri9Yc19BLhM7nbrrSqIiAiIgIiICIiDi96bf4Rv5g/xKhCojFyp43lRXoXH7rgfiPmoKqBmoGDhzvmrrXKpC8FTAPcsd6uuVpykWyrTzmrpWO5QPbCroKsMCvgIPVl7Y5W17Yg73ddBjrY+y5PsCnVRLuYo7yyy/dbhHe6ylpRAqiIpBERAREQFRVRBpOmNPjoZ28mF3ui6+eZnZ5r6cqYg9jmHRzSPEWXzNtuldHPJGdWOLfAqExEz4hYezkrBVWVZbkfFennEA4cdbc03tNqzHK04q05XCVacpVeCVYdqr5VqV4br3BB7Y1egsc1AV1h4oLoC9xKyCr0AuQBztZBO+6CjwUJkP9SRx9jcl3a1XRig6ikgh4tYL95zN/FbVAREQEREBERAVFVEFCoU3q7G6qtEzR5kzb34Y2izh8P1U1laXpVsFlbTuhcbO9Jj+LHjQ9yreNxqF8V+28S+c5oVZp4rFw4HhyK6fa/RitgcWOpXP5PiLXMd+t1r4ejm0nmzKJ47X4Gj/JZaRkiXqZsmC9eWlcrTytpt3ZMtLJ1VQzA+wda4IzHAhapy2PIebrU19Rd/q5LdUtK+aRsMLS6R5s1o5qTzuJidG0mokbLhGM+a5mLjYW0ugg5shJ/eS21M/ILedK92NbQuLgzr4s7Swi5A/EzXwXNRPwHC67T914LSPYUGfddRu+2R5TXQx2u0OD3+qwglc3s+mfM4Nia55JAsxpdr3Ket1vRF1FC6acWmlABbe5YwZhveg7sKqoFVAREQEREBERAREQFSyqiClksqog0vSPoxT1zAyoZcj0Xtye3uK4525qkOk049rD8QpLRBy/RPoLTbPJdEC+Q6zS4S8DkLDL2Lp7KqIKELBqtjQSfWQxu9aNpPwWeiDEpNnRRC0UbGD8DGt+CyrKqICIiAiIgIiI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7" name="AutoShape 4" descr="data:image/jpeg;base64,/9j/4AAQSkZJRgABAQAAAQABAAD/2wCEAAkGBxQSEBIQEBQUFRQWFRUUFQ8PDw8PEBAUFRUWFhUVFRQYHCggGBolHBUUITEhJSkrLi4uFx8zODMsNygtLisBCgoKDg0OGBAQGCwkHCYsLCwtLywsLCwtLywtLCwsLCwsLCwrLCwsLCwsLCwsLCwsLCwsLCwsLCwrLDAsLCwsLP/AABEIASoAqQMBIgACEQEDEQH/xAAcAAEAAQUBAQAAAAAAAAAAAAAABwEDBAUGAgj/xABCEAABAwIDBAUICAUDBQAAAAABAAIDBBESITEFB0FRBhNhcZEUIjJygZKxwSMzQlJic6HwJDRDU7IWgtEVVGPC8f/EABsBAQADAQEBAQAAAAAAAAAAAAABAgQDBQYH/8QAKREBAAICAQQCAQMFAQAAAAAAAAECAxExBBIhQRNRBTJhcRYiQtHhFP/aAAwDAQACEQMRAD8AnFERAREQEREBEVEC68umaNXAd5AXJb0K98OznuieWOL2NxNNnWJzse4FQZNtKZ3pTSn1ppD81oxdPN6922fJnilu3T6c8sj++z32/wDKuMladCD3EFfKpmfe+J3vFZmzNrTxyxubNKLPbcCV9iLjIi9le3S69ojqN+n1BdVVmmfiY13NoPiAVeWRpEREBERAREQEREBERAREQEREFEKqqFBwe+Uj/pov/fjt2mzgoZbSXaXXU67xtjOq6URAHzXiQvDgAzADqDrkSuD2VsaNzG4IcZI1c+3iteHqa46ally9Pa9u6Ec2BJA4IfNc0nTEPiFKH+n2C5NLDl/5Lla+t6MRTSRwsYxjpDZuB+IXHNWnq6z6I6a0Jl2W4GCEjQxsI90LLWDsenMcEUbhYsY1tr4vRFtfYs5YmqBERAREQEREBERAREQERUQVRUVUBURWp5gwXPhxPYg1XTCvbBQ1Ejz/AE3Bo1Jc4WaB7VH3RnaYZAxpa6+EC5tckLv5qYTnFMAR9mM5tb225q9Hs+IaRsHcwKsrQ4g7XOM5OI5HCtJV7WLKulm6t4bHKHOIwkWvY5DvUrClZ9xnutXl9Iw6sb7gUDYQyhzQ5puCLgjiCri01MDCfMH0fFg+x2t/4W2jkDhcG4VoVXEVFVSCIiAiIgIiICIiAiKiCqoio51s0HiaYNbcrWgF7sTvY3g0I9/WOvwHojn2lZUbLKu0jGKpavYREraoV6ISyC24KyxxjNx6PFvzCyiFae1EM6OQOFxoV7Wqgl6t34Tr2HmtoCpiUKoiKQREQEREBERARFRAK1+0ptIxxzNuAWe91gSdF82ba6eVlRtGYwTvZEXkMYzDbAzK+nG1/aokfQkTLK+CoLptvVZtinf4rc0FZUOzMrz7SmpSlu45jxTGOY8QoorayUf1H+8VpKvacv8Acf7xU9sm03mZt/Sb4hOtb95viF8s0+3pn1Eo62SxcbDG7QGy3VFtOa9jI/3yo1I+jDK37zfELyZG82+8FBAq5bfWP94rHnrZRpLJ77k7ZNp4mc3TEPELI2bPcYCcxpnqF8x7a2jUBpc2eUEcpH6ceKyt2XS6aDaMJmlkfG9wjcJJHOFnEC+aa0Pp9VXkL0pQIiICIiAiIgIiog5feZtfyXZdVKDZxYY288T/ADRbxXzV0Yj85z+Vmj26qfd8bWPpGRPFwX4rXtm0ZfFQnSQtjJawWBN7aqInyl0NM/RdDs6qsuThk0W1p57BXQ29bWg3uud2rMGse/gAT4BeqiouVoOktTaBwGrrNy781PpDltlzWma46Em/tXXR5PXFCF3AHvsV1dJUYo2PzvYA35hVS6anNwserCx6OrXuqlupQ1dcy4I53XKi7HgjItd+oNwurqMwsKn2dGXXcCSTmblVmUw+nOh21PKaGnn4uYL94yPwW6XCbobMonQAkhjyW3NyA7Nd2ogERFIIiICIiAqKqIIz3wyebEOxx+ChwP8AOUu749YvVKhyU5pWk24gm0Ry2kcmi2MMmS00MuizI58l2jDf6U76rk7+C182eZF+9X5aha+oqSNLK04L64R8kKk52VAcv1WL5QTwC9NlJ5Kvw2T3wzIXrKe/JaxspV7r8lPw2O+HqZyrSuzCxZZSrtK7RUtisReE17opfr29jT8lJCjHdAfOm9RvxCk5co8LiIikEREBERARFQoIv3yD6r1SoYl1U473qcuha8D0BcnsJt8bKDpRmtfTz4lxyx5hcics2M5LXxrNgOS2w5a8vMp1WN5O+RwZEx73HRsbS93gFvdjbH67FJISyBhs+QDzy7gyMHVx/Rbmpq8DOqgaIY9MEZ85/bI/Vx/RYer66mH+3mXqfjvxOXq53Hiv3/pzkXQ+pyL+qjvwmnYx3tbqParv+kKjPA6CTsjqWE+Bsszj8zqrrR+7BebP5PJHqH0X9M4tfrnbmKuikidglY9juT2ubfuJ19itBd5RSufhp3ASxvcG9VJdw842u12rTnqFq+nXQ9+z5btJfTv+rlNsTXf239utjxXodL1lc8cal85+S/G26O0RM7iXKOV+DgsZyv050Wi/Dza8pk3Qn6SX8sfEKUlFe6D62T8sfEKVF588tQiIgIiICIiAqKqIOd6WUgkhna7QwvHt4HxXzXOLEj95L6Z6WPw007uUT/HCV827WZaeQD71/Gx+a19NHiZccs+YY7NVsaGAvc1jdXENHeVrWrp+hwvPiP8ATje/2tGS0ZL9lJsYsffeK/ct5VNawNhj9CPzRb7TvtvPMk/Bayr4LOf+/msGr4L5C15vebT7fpfS4q4q1pXiGMFdCttGav00DnvbGwXc4gADPMq0xuWu8xEbnh1W77ZvWVJlcPNiF89C8+j8F1/TWnZJQzMlALThuSM255PHIi6yuj+yxS07Ihm7V7h9p51Ws3jVAZs2e5zdhYO9xH/1ex0eLtmtfe355+W6z58tr+o8Q+fqqEse6N3pNcWntIOvzXqmOazukw+nD/7kccmXMix/xWBT6r0skPJqmTc/9ZIebB8lKgUV7oT57vVPyUqBedE7mWu0a1/CqIilUREQEREBUVVRBx+8+q6ugk5vtGP9xz/RQJtw/wARJ/t/wapn3wZx0zechy55AfNQptR+KaR34j+hsP0C9DDGsUfzLLad3ljtXT9DD9JKPvQSAeC5hi3XR+rEU0ch0Bs71TkVOavdjmv7O3T3imWtvqXRyLCquCz6qLA4tPDLvGrT4K5s/YU9U4CFpw8ZX5Rt9vHu1XyVaTNtRHl+kVzY6V77WiIaaJhc4NaC5xyDWgknuAUpdDejApm9bNYzOGQNj1QPAcyeatbKoqHZoxSzRGa2chcC4cwxouQFjbR3m0zLiFksx54eqZ4nM+C9fpuhyTO+3y+W/LfnK5d48c6r7n7/AOO2PM5WzJOQA5lQ7vJ6StqZWwQm8MRJLhpJJaxI7BchYXSDppU1YLCRHEf6MWQI/E7U+K0NHTmSRkY+0baeOnBe70vR/HPffl8nnz9/9lWP0lP0kLeUEYPi4rAg1V3bdSJKiR7fRxYW+owYR8CfarUK4ZJ3uWika8Jh3QO+kd6p+SlYKI9zzvp3j8F/gpcXm61Mtdp3EfwqiIpVEREBERAVFVEHAb1so4H/AHDI72hvm/qoHm1U6b43Wp4hzef8VBc2q24LbrpwyRqVYllRHJYsSyWaLXEeHPfl12wts44urEcT6pgtGZgXCSMfZDb2LxfK+oyWBtPbtTN5ss0lhl1YPVsaeLcDcgucc62YNiOIJBHaDqFszt1rwBVxl7tPKYSGT2H3wfNkHemKuPHMz2wjLfLkiIm06j0s2/fFUKy2Mp3i7Kpjfw1EUkbx7mIKj4YG5uq4j2Qsmkd4ENH6rX81PtnnHaZ4YhKy6x3ksZacqiVuHDxgidqT+N2gHAG6su23HF/KxnH/AN1UYXPb+XGLtae03K0c8pcS5xJJNy4kkk8yVny5+6NQ6Y8PbO5eXDJX4FZCuQrLfh3jlK+5538U78s/EKY1De5+F3lGPCcOAjFwvyUyLz7ctECIihIiIgIiICIiCO98v8vD65+CgubUqdN838tD+YfgoLm1Wvp+HHIrEug2BK43ibHA615S6ojL7BjTdt7+jbOy5+Nbro8+QVEfUAF97WeLsI44x922q1/4uXtttoRPfRmQso2udGJepjp3sqWxYw3rA/FbW2WtlxdSu02w7EKiogminPViKSNkToeoiu2xiaScTAbC/wCJcXUcFSOFpWQqgfvJeV6BU6AqhVSqFQkaVejKsBXoiq24R7SvudANQTyFhnbXsUyBQpueI8qJ1NrX5KawvPty0RwqiIoSIiICIiAhREEeb5h/CxfmfJQTKc1O2+f+Tj9dQPLqtfT8OOR6YVutg1jYpmveDhza7D6QDhYuHctIxbzotC19TE14DhcnAbWcRm1p5gm2S1+nKeW52bsJsbJ3CrpSXxmOJplczEHFt3uBGQAvlzXHbSgwPLCWuwm2JhxMPaDxXcbSqnVEVp2tcXUbpXSYMJjfHKcFjbIfYt2rgp9FSu53MrT4WVULyqhSKqhVV5Kgh5BV2LVWl7Yc1ST2lLc4T5WdLYOPflbtU3BQZudkHldibebcD2qc1hvy0RwqiIqpEREBERAREQR9vn/kmeuoDec1Pu+UfwI9Y/BQA45rV0/Dhl5XGLZbIhe+WNsRs8ubhfe2E39K/C3yWuiW02LW9TNHLa4BzbxLdD7bLX6Ul0+39ompgfFFU9YYheRnk0dP17Wm7nMczNwBzsbX1XBz6Bdjs2jpYzNI2sYLseyJkkUoLesGEmQgG5AJ0XJ7ShDHljXtkAI+kYHBrsuAIuq18eITLEQIEUiqoQi9AILdkBXorzdUlCR90D/4wW5Aezip7Xz5ullLa1tjqLHtF19BrBf9TRXhVERVWEREBERAREQcJvebeiaObj8F8+VLMLrL6F3s/wAoz1//AFUE1ABOYPhddKZZqpam2FCVltVWNb+wsljBwC0V6n9lJxMJyxqg5LPmZ2LFey5zCmepj6R8csUFMSyerHJWZouWSr/6I+k/HLxiXpma8xw8yFlNA4KJ6j9k/HKwWry2ErKJCqxypOeZPjh2O7SPDVx9tvivoRfPu75x8ri9Yc19BLhM7nbrrSqIiAiIgIiICIiDi96bf4Rv5g/xKhCojFyp43lRXoXH7rgfiPmoKqBmoGDhzvmrrXKpC8FTAPcsd6uuVpykWyrTzmrpWO5QPbCroKsMCvgIPVl7Y5W17Yg73ddBjrY+y5PsCnVRLuYo7yyy/dbhHe6ylpRAqiIpBERAREQFRVRBpOmNPjoZ28mF3ui6+eZnZ5r6cqYg9jmHRzSPEWXzNtuldHPJGdWOLfAqExEz4hYezkrBVWVZbkfFennEA4cdbc03tNqzHK04q05XCVacpVeCVYdqr5VqV4br3BB7Y1egsc1AV1h4oLoC9xKyCr0AuQBztZBO+6CjwUJkP9SRx9jcl3a1XRig6ikgh4tYL95zN/FbVAREQEREBERAVFVEFCoU3q7G6qtEzR5kzb34Y2izh8P1U1laXpVsFlbTuhcbO9Jj+LHjQ9yreNxqF8V+28S+c5oVZp4rFw4HhyK6fa/RitgcWOpXP5PiLXMd+t1r4ejm0nmzKJ47X4Gj/JZaRkiXqZsmC9eWlcrTytpt3ZMtLJ1VQzA+wda4IzHAhapy2PIebrU19Rd/q5LdUtK+aRsMLS6R5s1o5qTzuJidG0mokbLhGM+a5mLjYW0ugg5shJ/eS21M/ILedK92NbQuLgzr4s7Swi5A/EzXwXNRPwHC67T914LSPYUGfddRu+2R5TXQx2u0OD3+qwglc3s+mfM4Nia55JAsxpdr3Ket1vRF1FC6acWmlABbe5YwZhveg7sKqoFVAREQEREBERAREQFSyqiClksqog0vSPoxT1zAyoZcj0Xtye3uK4525qkOk049rD8QpLRBy/RPoLTbPJdEC+Q6zS4S8DkLDL2Lp7KqIKELBqtjQSfWQxu9aNpPwWeiDEpNnRRC0UbGD8DGt+CyrKqICIiAiIgIiI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graphicFrame>
        <p:nvGraphicFramePr>
          <p:cNvPr id="12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1592831"/>
              </p:ext>
            </p:extLst>
          </p:nvPr>
        </p:nvGraphicFramePr>
        <p:xfrm>
          <a:off x="1728204" y="2276872"/>
          <a:ext cx="5776514" cy="1080121"/>
        </p:xfrm>
        <a:graphic>
          <a:graphicData uri="http://schemas.openxmlformats.org/drawingml/2006/table">
            <a:tbl>
              <a:tblPr>
                <a:solidFill>
                  <a:schemeClr val="bg1"/>
                </a:solidFill>
                <a:tableStyleId>{16D9F66E-5EB9-4882-86FB-DCBF35E3C3E4}</a:tableStyleId>
              </a:tblPr>
              <a:tblGrid>
                <a:gridCol w="1590164"/>
                <a:gridCol w="600368"/>
                <a:gridCol w="3585982"/>
              </a:tblGrid>
              <a:tr h="541743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PRODUCTO</a:t>
                      </a:r>
                      <a:r>
                        <a:rPr lang="es-CL" sz="11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EN MINUTA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u="none" strike="noStrike" dirty="0">
                          <a:effectLst/>
                        </a:rPr>
                        <a:t>PLU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u="none" strike="noStrike" dirty="0" smtClean="0">
                          <a:effectLst/>
                        </a:rPr>
                        <a:t>MARCAS QUE APLICAN PARA MINUTA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26918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 dirty="0" smtClean="0">
                          <a:effectLst/>
                        </a:rPr>
                        <a:t>JAMON SÁNDWICH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35214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JAMONADA FRESH PACK SAN JORGE 150GRS    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69189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672535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PECHUGA PAVO COCIDA SJ VIDA 150GR       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1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8218821"/>
              </p:ext>
            </p:extLst>
          </p:nvPr>
        </p:nvGraphicFramePr>
        <p:xfrm>
          <a:off x="1721843" y="3501008"/>
          <a:ext cx="5776515" cy="1080120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1590165"/>
                <a:gridCol w="600367"/>
                <a:gridCol w="3585983"/>
              </a:tblGrid>
              <a:tr h="496626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PRODUCTO</a:t>
                      </a:r>
                      <a:r>
                        <a:rPr lang="es-CL" sz="11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EN MINUTA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u="none" strike="noStrike" dirty="0">
                          <a:effectLst/>
                        </a:rPr>
                        <a:t>PLU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u="none" strike="noStrike" dirty="0" smtClean="0">
                          <a:effectLst/>
                        </a:rPr>
                        <a:t>MARCAS QUE APLICAN PARA MINUTA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28463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 dirty="0" smtClean="0">
                          <a:effectLst/>
                        </a:rPr>
                        <a:t>MERMELADA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47391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MERMELADA </a:t>
                      </a:r>
                      <a:r>
                        <a:rPr lang="sv-SE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SABORES WATTS 250 </a:t>
                      </a:r>
                      <a:r>
                        <a:rPr lang="sv-S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GR             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98863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351783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MERMELADA </a:t>
                      </a:r>
                      <a:r>
                        <a:rPr lang="pt-B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SABORES </a:t>
                      </a:r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MERKAT 250 GR         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1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9374145"/>
              </p:ext>
            </p:extLst>
          </p:nvPr>
        </p:nvGraphicFramePr>
        <p:xfrm>
          <a:off x="1721843" y="4736055"/>
          <a:ext cx="5780741" cy="1080120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1591328"/>
                <a:gridCol w="600808"/>
                <a:gridCol w="3588605"/>
              </a:tblGrid>
              <a:tr h="541742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PRODUCTO</a:t>
                      </a:r>
                      <a:r>
                        <a:rPr lang="es-CL" sz="11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EN MINUTA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u="none" strike="noStrike" dirty="0">
                          <a:effectLst/>
                        </a:rPr>
                        <a:t>PLU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u="none" strike="noStrike" dirty="0" smtClean="0">
                          <a:effectLst/>
                        </a:rPr>
                        <a:t>MARCAS QUE APLICAN PARA MINUTA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269189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 dirty="0" smtClean="0">
                          <a:effectLst/>
                        </a:rPr>
                        <a:t>QUESO</a:t>
                      </a:r>
                      <a:r>
                        <a:rPr lang="es-CL" sz="1100" u="none" strike="noStrike" baseline="0" dirty="0" smtClean="0">
                          <a:effectLst/>
                        </a:rPr>
                        <a:t> LAMINADO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349375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QUESO LAMINADO GAUDA CALO 1 KG          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69189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625256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QUESO CHANCO LAMINADO SAN JORGE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1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4408695"/>
              </p:ext>
            </p:extLst>
          </p:nvPr>
        </p:nvGraphicFramePr>
        <p:xfrm>
          <a:off x="1721843" y="1052736"/>
          <a:ext cx="5786415" cy="1080120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1592890"/>
                <a:gridCol w="601397"/>
                <a:gridCol w="3592128"/>
              </a:tblGrid>
              <a:tr h="465052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PRODUCTO</a:t>
                      </a:r>
                      <a:r>
                        <a:rPr lang="es-CL" sz="11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EN MINUTA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u="none" strike="noStrike" dirty="0">
                          <a:effectLst/>
                        </a:rPr>
                        <a:t>PLU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u="none" strike="noStrike" dirty="0" smtClean="0">
                          <a:effectLst/>
                        </a:rPr>
                        <a:t>MARCAS QUE APLICAN PARA MINUTA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0003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 dirty="0" smtClean="0">
                          <a:effectLst/>
                        </a:rPr>
                        <a:t>MARGARINA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 dirty="0">
                          <a:effectLst/>
                        </a:rPr>
                        <a:t>63037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L" sz="1100" u="none" strike="noStrike" dirty="0" smtClean="0">
                          <a:effectLst/>
                        </a:rPr>
                        <a:t>   MARGARINA </a:t>
                      </a:r>
                      <a:r>
                        <a:rPr lang="es-CL" sz="1100" u="none" strike="noStrike" dirty="0">
                          <a:effectLst/>
                        </a:rPr>
                        <a:t>DORINA 1 KILO FAMILIAR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15035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 dirty="0" smtClean="0">
                          <a:effectLst/>
                        </a:rPr>
                        <a:t>118791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100" u="none" strike="noStrike" dirty="0" smtClean="0">
                          <a:effectLst/>
                        </a:rPr>
                        <a:t>   MARGARINA </a:t>
                      </a:r>
                      <a:r>
                        <a:rPr lang="it-IT" sz="1100" u="none" strike="noStrike" dirty="0">
                          <a:effectLst/>
                        </a:rPr>
                        <a:t>SURENA POTE 1 KG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0" name="19 CuadroTexto"/>
          <p:cNvSpPr txBox="1"/>
          <p:nvPr/>
        </p:nvSpPr>
        <p:spPr>
          <a:xfrm>
            <a:off x="0" y="160338"/>
            <a:ext cx="701852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MINUTA SEMANAL – Productos seleccionados</a:t>
            </a:r>
          </a:p>
          <a:p>
            <a:pPr>
              <a:lnSpc>
                <a:spcPct val="150000"/>
              </a:lnSpc>
            </a:pPr>
            <a:endParaRPr lang="es-CL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238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-27383"/>
            <a:ext cx="9144000" cy="936104"/>
          </a:xfrm>
          <a:prstGeom prst="rect">
            <a:avLst/>
          </a:prstGeom>
          <a:solidFill>
            <a:srgbClr val="003DA5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grpSp>
        <p:nvGrpSpPr>
          <p:cNvPr id="19" name="18 Grupo"/>
          <p:cNvGrpSpPr/>
          <p:nvPr/>
        </p:nvGrpSpPr>
        <p:grpSpPr>
          <a:xfrm>
            <a:off x="35496" y="5877272"/>
            <a:ext cx="1686347" cy="980727"/>
            <a:chOff x="35496" y="5877272"/>
            <a:chExt cx="1686347" cy="980727"/>
          </a:xfrm>
        </p:grpSpPr>
        <p:grpSp>
          <p:nvGrpSpPr>
            <p:cNvPr id="18" name="17 Grupo"/>
            <p:cNvGrpSpPr/>
            <p:nvPr/>
          </p:nvGrpSpPr>
          <p:grpSpPr>
            <a:xfrm>
              <a:off x="35496" y="5949280"/>
              <a:ext cx="1686347" cy="908719"/>
              <a:chOff x="35496" y="5949280"/>
              <a:chExt cx="1686347" cy="908719"/>
            </a:xfrm>
          </p:grpSpPr>
          <p:sp>
            <p:nvSpPr>
              <p:cNvPr id="16" name="15 Rectángulo"/>
              <p:cNvSpPr/>
              <p:nvPr/>
            </p:nvSpPr>
            <p:spPr>
              <a:xfrm>
                <a:off x="35496" y="6117528"/>
                <a:ext cx="1686347" cy="74047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L"/>
              </a:p>
            </p:txBody>
          </p:sp>
          <p:sp>
            <p:nvSpPr>
              <p:cNvPr id="28" name="27 Rectángulo"/>
              <p:cNvSpPr/>
              <p:nvPr/>
            </p:nvSpPr>
            <p:spPr>
              <a:xfrm>
                <a:off x="53298" y="5949280"/>
                <a:ext cx="1350350" cy="25394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L"/>
              </a:p>
            </p:txBody>
          </p:sp>
        </p:grpSp>
        <p:pic>
          <p:nvPicPr>
            <p:cNvPr id="17" name="Picture 3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216" r="8915"/>
            <a:stretch/>
          </p:blipFill>
          <p:spPr bwMode="auto">
            <a:xfrm>
              <a:off x="69365" y="5877272"/>
              <a:ext cx="1226166" cy="8975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AutoShape 2" descr="data:image/jpeg;base64,/9j/4AAQSkZJRgABAQAAAQABAAD/2wCEAAkGBxQSEBIQEBQUFRQWFRUUFQ8PDw8PEBAUFRUWFhUVFRQYHCggGBolHBUUITEhJSkrLi4uFx8zODMsNygtLisBCgoKDg0OGBAQGCwkHCYsLCwtLywsLCwtLywtLCwsLCwsLCwrLCwsLCwsLCwsLCwsLCwsLCwsLCwrLDAsLCwsLP/AABEIASoAqQMBIgACEQEDEQH/xAAcAAEAAQUBAQAAAAAAAAAAAAAABwEDBAUGAgj/xABCEAABAwIDBAUICAUDBQAAAAABAAIDBBESITEFB0FRBhNhcZEUIjJygZKxwSMzQlJic6HwJDRDU7IWgtEVVGPC8f/EABsBAQADAQEBAQAAAAAAAAAAAAABAgQDBQYH/8QAKREBAAICAQQCAQMFAQAAAAAAAAECAxExBBIhQRNRBTJhcRYiQtHhFP/aAAwDAQACEQMRAD8AnFERAREQEREBEVEC68umaNXAd5AXJb0K98OznuieWOL2NxNNnWJzse4FQZNtKZ3pTSn1ppD81oxdPN6922fJnilu3T6c8sj++z32/wDKuMladCD3EFfKpmfe+J3vFZmzNrTxyxubNKLPbcCV9iLjIi9le3S69ojqN+n1BdVVmmfiY13NoPiAVeWRpEREBERAREQEREBERAREQEREFEKqqFBwe+Uj/pov/fjt2mzgoZbSXaXXU67xtjOq6URAHzXiQvDgAzADqDrkSuD2VsaNzG4IcZI1c+3iteHqa46ally9Pa9u6Ec2BJA4IfNc0nTEPiFKH+n2C5NLDl/5Lla+t6MRTSRwsYxjpDZuB+IXHNWnq6z6I6a0Jl2W4GCEjQxsI90LLWDsenMcEUbhYsY1tr4vRFtfYs5YmqBERAREQEREBERAREQERUQVRUVUBURWp5gwXPhxPYg1XTCvbBQ1Ejz/AE3Bo1Jc4WaB7VH3RnaYZAxpa6+EC5tckLv5qYTnFMAR9mM5tb225q9Hs+IaRsHcwKsrQ4g7XOM5OI5HCtJV7WLKulm6t4bHKHOIwkWvY5DvUrClZ9xnutXl9Iw6sb7gUDYQyhzQ5puCLgjiCri01MDCfMH0fFg+x2t/4W2jkDhcG4VoVXEVFVSCIiAiIgIiICIiAiKiCqoio51s0HiaYNbcrWgF7sTvY3g0I9/WOvwHojn2lZUbLKu0jGKpavYREraoV6ISyC24KyxxjNx6PFvzCyiFae1EM6OQOFxoV7Wqgl6t34Tr2HmtoCpiUKoiKQREQEREBERARFRAK1+0ptIxxzNuAWe91gSdF82ba6eVlRtGYwTvZEXkMYzDbAzK+nG1/aokfQkTLK+CoLptvVZtinf4rc0FZUOzMrz7SmpSlu45jxTGOY8QoorayUf1H+8VpKvacv8Acf7xU9sm03mZt/Sb4hOtb95viF8s0+3pn1Eo62SxcbDG7QGy3VFtOa9jI/3yo1I+jDK37zfELyZG82+8FBAq5bfWP94rHnrZRpLJ77k7ZNp4mc3TEPELI2bPcYCcxpnqF8x7a2jUBpc2eUEcpH6ceKyt2XS6aDaMJmlkfG9wjcJJHOFnEC+aa0Pp9VXkL0pQIiICIiAiIgIiog5feZtfyXZdVKDZxYY288T/ADRbxXzV0Yj85z+Vmj26qfd8bWPpGRPFwX4rXtm0ZfFQnSQtjJawWBN7aqInyl0NM/RdDs6qsuThk0W1p57BXQ29bWg3uud2rMGse/gAT4BeqiouVoOktTaBwGrrNy781PpDltlzWma46Em/tXXR5PXFCF3AHvsV1dJUYo2PzvYA35hVS6anNwserCx6OrXuqlupQ1dcy4I53XKi7HgjItd+oNwurqMwsKn2dGXXcCSTmblVmUw+nOh21PKaGnn4uYL94yPwW6XCbobMonQAkhjyW3NyA7Nd2ogERFIIiICIiAqKqIIz3wyebEOxx+ChwP8AOUu749YvVKhyU5pWk24gm0Ry2kcmi2MMmS00MuizI58l2jDf6U76rk7+C182eZF+9X5aha+oqSNLK04L64R8kKk52VAcv1WL5QTwC9NlJ5Kvw2T3wzIXrKe/JaxspV7r8lPw2O+HqZyrSuzCxZZSrtK7RUtisReE17opfr29jT8lJCjHdAfOm9RvxCk5co8LiIikEREBERARFQoIv3yD6r1SoYl1U473qcuha8D0BcnsJt8bKDpRmtfTz4lxyx5hcics2M5LXxrNgOS2w5a8vMp1WN5O+RwZEx73HRsbS93gFvdjbH67FJISyBhs+QDzy7gyMHVx/Rbmpq8DOqgaIY9MEZ85/bI/Vx/RYer66mH+3mXqfjvxOXq53Hiv3/pzkXQ+pyL+qjvwmnYx3tbqParv+kKjPA6CTsjqWE+Bsszj8zqrrR+7BebP5PJHqH0X9M4tfrnbmKuikidglY9juT2ubfuJ19itBd5RSufhp3ASxvcG9VJdw842u12rTnqFq+nXQ9+z5btJfTv+rlNsTXf239utjxXodL1lc8cal85+S/G26O0RM7iXKOV+DgsZyv050Wi/Dza8pk3Qn6SX8sfEKUlFe6D62T8sfEKVF588tQiIgIiICIiAqKqIOd6WUgkhna7QwvHt4HxXzXOLEj95L6Z6WPw007uUT/HCV827WZaeQD71/Gx+a19NHiZccs+YY7NVsaGAvc1jdXENHeVrWrp+hwvPiP8ATje/2tGS0ZL9lJsYsffeK/ct5VNawNhj9CPzRb7TvtvPMk/Bayr4LOf+/msGr4L5C15vebT7fpfS4q4q1pXiGMFdCttGav00DnvbGwXc4gADPMq0xuWu8xEbnh1W77ZvWVJlcPNiF89C8+j8F1/TWnZJQzMlALThuSM255PHIi6yuj+yxS07Ihm7V7h9p51Ws3jVAZs2e5zdhYO9xH/1ex0eLtmtfe355+W6z58tr+o8Q+fqqEse6N3pNcWntIOvzXqmOazukw+nD/7kccmXMix/xWBT6r0skPJqmTc/9ZIebB8lKgUV7oT57vVPyUqBedE7mWu0a1/CqIilUREQEREBUVVRBx+8+q6ugk5vtGP9xz/RQJtw/wARJ/t/wapn3wZx0zechy55AfNQptR+KaR34j+hsP0C9DDGsUfzLLad3ljtXT9DD9JKPvQSAeC5hi3XR+rEU0ch0Bs71TkVOavdjmv7O3T3imWtvqXRyLCquCz6qLA4tPDLvGrT4K5s/YU9U4CFpw8ZX5Rt9vHu1XyVaTNtRHl+kVzY6V77WiIaaJhc4NaC5xyDWgknuAUpdDejApm9bNYzOGQNj1QPAcyeatbKoqHZoxSzRGa2chcC4cwxouQFjbR3m0zLiFksx54eqZ4nM+C9fpuhyTO+3y+W/LfnK5d48c6r7n7/AOO2PM5WzJOQA5lQ7vJ6StqZWwQm8MRJLhpJJaxI7BchYXSDppU1YLCRHEf6MWQI/E7U+K0NHTmSRkY+0baeOnBe70vR/HPffl8nnz9/9lWP0lP0kLeUEYPi4rAg1V3bdSJKiR7fRxYW+owYR8CfarUK4ZJ3uWika8Jh3QO+kd6p+SlYKI9zzvp3j8F/gpcXm61Mtdp3EfwqiIpVEREBERAVFVEHAb1so4H/AHDI72hvm/qoHm1U6b43Wp4hzef8VBc2q24LbrpwyRqVYllRHJYsSyWaLXEeHPfl12wts44urEcT6pgtGZgXCSMfZDb2LxfK+oyWBtPbtTN5ss0lhl1YPVsaeLcDcgucc62YNiOIJBHaDqFszt1rwBVxl7tPKYSGT2H3wfNkHemKuPHMz2wjLfLkiIm06j0s2/fFUKy2Mp3i7Kpjfw1EUkbx7mIKj4YG5uq4j2Qsmkd4ENH6rX81PtnnHaZ4YhKy6x3ksZacqiVuHDxgidqT+N2gHAG6su23HF/KxnH/AN1UYXPb+XGLtae03K0c8pcS5xJJNy4kkk8yVny5+6NQ6Y8PbO5eXDJX4FZCuQrLfh3jlK+5538U78s/EKY1De5+F3lGPCcOAjFwvyUyLz7ctECIihIiIgIiICIiCO98v8vD65+CgubUqdN838tD+YfgoLm1Wvp+HHIrEug2BK43ibHA615S6ojL7BjTdt7+jbOy5+Nbro8+QVEfUAF97WeLsI44x922q1/4uXtttoRPfRmQso2udGJepjp3sqWxYw3rA/FbW2WtlxdSu02w7EKiogminPViKSNkToeoiu2xiaScTAbC/wCJcXUcFSOFpWQqgfvJeV6BU6AqhVSqFQkaVejKsBXoiq24R7SvudANQTyFhnbXsUyBQpueI8qJ1NrX5KawvPty0RwqiIoSIiICIiAhREEeb5h/CxfmfJQTKc1O2+f+Tj9dQPLqtfT8OOR6YVutg1jYpmveDhza7D6QDhYuHctIxbzotC19TE14DhcnAbWcRm1p5gm2S1+nKeW52bsJsbJ3CrpSXxmOJplczEHFt3uBGQAvlzXHbSgwPLCWuwm2JhxMPaDxXcbSqnVEVp2tcXUbpXSYMJjfHKcFjbIfYt2rgp9FSu53MrT4WVULyqhSKqhVV5Kgh5BV2LVWl7Yc1ST2lLc4T5WdLYOPflbtU3BQZudkHldibebcD2qc1hvy0RwqiIqpEREBERAREQR9vn/kmeuoDec1Pu+UfwI9Y/BQA45rV0/Dhl5XGLZbIhe+WNsRs8ubhfe2E39K/C3yWuiW02LW9TNHLa4BzbxLdD7bLX6Ul0+39ompgfFFU9YYheRnk0dP17Wm7nMczNwBzsbX1XBz6Bdjs2jpYzNI2sYLseyJkkUoLesGEmQgG5AJ0XJ7ShDHljXtkAI+kYHBrsuAIuq18eITLEQIEUiqoQi9AILdkBXorzdUlCR90D/4wW5Aezip7Xz5ullLa1tjqLHtF19BrBf9TRXhVERVWEREBERAREQcJvebeiaObj8F8+VLMLrL6F3s/wAoz1//AFUE1ABOYPhddKZZqpam2FCVltVWNb+wsljBwC0V6n9lJxMJyxqg5LPmZ2LFey5zCmepj6R8csUFMSyerHJWZouWSr/6I+k/HLxiXpma8xw8yFlNA4KJ6j9k/HKwWry2ErKJCqxypOeZPjh2O7SPDVx9tvivoRfPu75x8ri9Yc19BLhM7nbrrSqIiAiIgIiICIiDi96bf4Rv5g/xKhCojFyp43lRXoXH7rgfiPmoKqBmoGDhzvmrrXKpC8FTAPcsd6uuVpykWyrTzmrpWO5QPbCroKsMCvgIPVl7Y5W17Yg73ddBjrY+y5PsCnVRLuYo7yyy/dbhHe6ylpRAqiIpBERAREQFRVRBpOmNPjoZ28mF3ui6+eZnZ5r6cqYg9jmHRzSPEWXzNtuldHPJGdWOLfAqExEz4hYezkrBVWVZbkfFennEA4cdbc03tNqzHK04q05XCVacpVeCVYdqr5VqV4br3BB7Y1egsc1AV1h4oLoC9xKyCr0AuQBztZBO+6CjwUJkP9SRx9jcl3a1XRig6ikgh4tYL95zN/FbVAREQEREBERAVFVEFCoU3q7G6qtEzR5kzb34Y2izh8P1U1laXpVsFlbTuhcbO9Jj+LHjQ9yreNxqF8V+28S+c5oVZp4rFw4HhyK6fa/RitgcWOpXP5PiLXMd+t1r4ejm0nmzKJ47X4Gj/JZaRkiXqZsmC9eWlcrTytpt3ZMtLJ1VQzA+wda4IzHAhapy2PIebrU19Rd/q5LdUtK+aRsMLS6R5s1o5qTzuJidG0mokbLhGM+a5mLjYW0ugg5shJ/eS21M/ILedK92NbQuLgzr4s7Swi5A/EzXwXNRPwHC67T914LSPYUGfddRu+2R5TXQx2u0OD3+qwglc3s+mfM4Nia55JAsxpdr3Ket1vRF1FC6acWmlABbe5YwZhveg7sKqoFVAREQEREBERAREQFSyqiClksqog0vSPoxT1zAyoZcj0Xtye3uK4525qkOk049rD8QpLRBy/RPoLTbPJdEC+Q6zS4S8DkLDL2Lp7KqIKELBqtjQSfWQxu9aNpPwWeiDEpNnRRC0UbGD8DGt+CyrKqICIiAiIgIiI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7" name="AutoShape 4" descr="data:image/jpeg;base64,/9j/4AAQSkZJRgABAQAAAQABAAD/2wCEAAkGBxQSEBIQEBQUFRQWFRUUFQ8PDw8PEBAUFRUWFhUVFRQYHCggGBolHBUUITEhJSkrLi4uFx8zODMsNygtLisBCgoKDg0OGBAQGCwkHCYsLCwtLywsLCwtLywtLCwsLCwsLCwrLCwsLCwsLCwsLCwsLCwsLCwsLCwrLDAsLCwsLP/AABEIASoAqQMBIgACEQEDEQH/xAAcAAEAAQUBAQAAAAAAAAAAAAAABwEDBAUGAgj/xABCEAABAwIDBAUICAUDBQAAAAABAAIDBBESITEFB0FRBhNhcZEUIjJygZKxwSMzQlJic6HwJDRDU7IWgtEVVGPC8f/EABsBAQADAQEBAQAAAAAAAAAAAAABAgQDBQYH/8QAKREBAAICAQQCAQMFAQAAAAAAAAECAxExBBIhQRNRBTJhcRYiQtHhFP/aAAwDAQACEQMRAD8AnFERAREQEREBEVEC68umaNXAd5AXJb0K98OznuieWOL2NxNNnWJzse4FQZNtKZ3pTSn1ppD81oxdPN6922fJnilu3T6c8sj++z32/wDKuMladCD3EFfKpmfe+J3vFZmzNrTxyxubNKLPbcCV9iLjIi9le3S69ojqN+n1BdVVmmfiY13NoPiAVeWRpEREBERAREQEREBERAREQEREFEKqqFBwe+Uj/pov/fjt2mzgoZbSXaXXU67xtjOq6URAHzXiQvDgAzADqDrkSuD2VsaNzG4IcZI1c+3iteHqa46ally9Pa9u6Ec2BJA4IfNc0nTEPiFKH+n2C5NLDl/5Lla+t6MRTSRwsYxjpDZuB+IXHNWnq6z6I6a0Jl2W4GCEjQxsI90LLWDsenMcEUbhYsY1tr4vRFtfYs5YmqBERAREQEREBERAREQERUQVRUVUBURWp5gwXPhxPYg1XTCvbBQ1Ejz/AE3Bo1Jc4WaB7VH3RnaYZAxpa6+EC5tckLv5qYTnFMAR9mM5tb225q9Hs+IaRsHcwKsrQ4g7XOM5OI5HCtJV7WLKulm6t4bHKHOIwkWvY5DvUrClZ9xnutXl9Iw6sb7gUDYQyhzQ5puCLgjiCri01MDCfMH0fFg+x2t/4W2jkDhcG4VoVXEVFVSCIiAiIgIiICIiAiKiCqoio51s0HiaYNbcrWgF7sTvY3g0I9/WOvwHojn2lZUbLKu0jGKpavYREraoV6ISyC24KyxxjNx6PFvzCyiFae1EM6OQOFxoV7Wqgl6t34Tr2HmtoCpiUKoiKQREQEREBERARFRAK1+0ptIxxzNuAWe91gSdF82ba6eVlRtGYwTvZEXkMYzDbAzK+nG1/aokfQkTLK+CoLptvVZtinf4rc0FZUOzMrz7SmpSlu45jxTGOY8QoorayUf1H+8VpKvacv8Acf7xU9sm03mZt/Sb4hOtb95viF8s0+3pn1Eo62SxcbDG7QGy3VFtOa9jI/3yo1I+jDK37zfELyZG82+8FBAq5bfWP94rHnrZRpLJ77k7ZNp4mc3TEPELI2bPcYCcxpnqF8x7a2jUBpc2eUEcpH6ceKyt2XS6aDaMJmlkfG9wjcJJHOFnEC+aa0Pp9VXkL0pQIiICIiAiIgIiog5feZtfyXZdVKDZxYY288T/ADRbxXzV0Yj85z+Vmj26qfd8bWPpGRPFwX4rXtm0ZfFQnSQtjJawWBN7aqInyl0NM/RdDs6qsuThk0W1p57BXQ29bWg3uud2rMGse/gAT4BeqiouVoOktTaBwGrrNy781PpDltlzWma46Em/tXXR5PXFCF3AHvsV1dJUYo2PzvYA35hVS6anNwserCx6OrXuqlupQ1dcy4I53XKi7HgjItd+oNwurqMwsKn2dGXXcCSTmblVmUw+nOh21PKaGnn4uYL94yPwW6XCbobMonQAkhjyW3NyA7Nd2ogERFIIiICIiAqKqIIz3wyebEOxx+ChwP8AOUu749YvVKhyU5pWk24gm0Ry2kcmi2MMmS00MuizI58l2jDf6U76rk7+C182eZF+9X5aha+oqSNLK04L64R8kKk52VAcv1WL5QTwC9NlJ5Kvw2T3wzIXrKe/JaxspV7r8lPw2O+HqZyrSuzCxZZSrtK7RUtisReE17opfr29jT8lJCjHdAfOm9RvxCk5co8LiIikEREBERARFQoIv3yD6r1SoYl1U473qcuha8D0BcnsJt8bKDpRmtfTz4lxyx5hcics2M5LXxrNgOS2w5a8vMp1WN5O+RwZEx73HRsbS93gFvdjbH67FJISyBhs+QDzy7gyMHVx/Rbmpq8DOqgaIY9MEZ85/bI/Vx/RYer66mH+3mXqfjvxOXq53Hiv3/pzkXQ+pyL+qjvwmnYx3tbqParv+kKjPA6CTsjqWE+Bsszj8zqrrR+7BebP5PJHqH0X9M4tfrnbmKuikidglY9juT2ubfuJ19itBd5RSufhp3ASxvcG9VJdw842u12rTnqFq+nXQ9+z5btJfTv+rlNsTXf239utjxXodL1lc8cal85+S/G26O0RM7iXKOV+DgsZyv050Wi/Dza8pk3Qn6SX8sfEKUlFe6D62T8sfEKVF588tQiIgIiICIiAqKqIOd6WUgkhna7QwvHt4HxXzXOLEj95L6Z6WPw007uUT/HCV827WZaeQD71/Gx+a19NHiZccs+YY7NVsaGAvc1jdXENHeVrWrp+hwvPiP8ATje/2tGS0ZL9lJsYsffeK/ct5VNawNhj9CPzRb7TvtvPMk/Bayr4LOf+/msGr4L5C15vebT7fpfS4q4q1pXiGMFdCttGav00DnvbGwXc4gADPMq0xuWu8xEbnh1W77ZvWVJlcPNiF89C8+j8F1/TWnZJQzMlALThuSM255PHIi6yuj+yxS07Ihm7V7h9p51Ws3jVAZs2e5zdhYO9xH/1ex0eLtmtfe355+W6z58tr+o8Q+fqqEse6N3pNcWntIOvzXqmOazukw+nD/7kccmXMix/xWBT6r0skPJqmTc/9ZIebB8lKgUV7oT57vVPyUqBedE7mWu0a1/CqIilUREQEREBUVVRBx+8+q6ugk5vtGP9xz/RQJtw/wARJ/t/wapn3wZx0zechy55AfNQptR+KaR34j+hsP0C9DDGsUfzLLad3ljtXT9DD9JKPvQSAeC5hi3XR+rEU0ch0Bs71TkVOavdjmv7O3T3imWtvqXRyLCquCz6qLA4tPDLvGrT4K5s/YU9U4CFpw8ZX5Rt9vHu1XyVaTNtRHl+kVzY6V77WiIaaJhc4NaC5xyDWgknuAUpdDejApm9bNYzOGQNj1QPAcyeatbKoqHZoxSzRGa2chcC4cwxouQFjbR3m0zLiFksx54eqZ4nM+C9fpuhyTO+3y+W/LfnK5d48c6r7n7/AOO2PM5WzJOQA5lQ7vJ6StqZWwQm8MRJLhpJJaxI7BchYXSDppU1YLCRHEf6MWQI/E7U+K0NHTmSRkY+0baeOnBe70vR/HPffl8nnz9/9lWP0lP0kLeUEYPi4rAg1V3bdSJKiR7fRxYW+owYR8CfarUK4ZJ3uWika8Jh3QO+kd6p+SlYKI9zzvp3j8F/gpcXm61Mtdp3EfwqiIpVEREBERAVFVEHAb1so4H/AHDI72hvm/qoHm1U6b43Wp4hzef8VBc2q24LbrpwyRqVYllRHJYsSyWaLXEeHPfl12wts44urEcT6pgtGZgXCSMfZDb2LxfK+oyWBtPbtTN5ss0lhl1YPVsaeLcDcgucc62YNiOIJBHaDqFszt1rwBVxl7tPKYSGT2H3wfNkHemKuPHMz2wjLfLkiIm06j0s2/fFUKy2Mp3i7Kpjfw1EUkbx7mIKj4YG5uq4j2Qsmkd4ENH6rX81PtnnHaZ4YhKy6x3ksZacqiVuHDxgidqT+N2gHAG6su23HF/KxnH/AN1UYXPb+XGLtae03K0c8pcS5xJJNy4kkk8yVny5+6NQ6Y8PbO5eXDJX4FZCuQrLfh3jlK+5538U78s/EKY1De5+F3lGPCcOAjFwvyUyLz7ctECIihIiIgIiICIiCO98v8vD65+CgubUqdN838tD+YfgoLm1Wvp+HHIrEug2BK43ibHA615S6ojL7BjTdt7+jbOy5+Nbro8+QVEfUAF97WeLsI44x922q1/4uXtttoRPfRmQso2udGJepjp3sqWxYw3rA/FbW2WtlxdSu02w7EKiogminPViKSNkToeoiu2xiaScTAbC/wCJcXUcFSOFpWQqgfvJeV6BU6AqhVSqFQkaVejKsBXoiq24R7SvudANQTyFhnbXsUyBQpueI8qJ1NrX5KawvPty0RwqiIoSIiICIiAhREEeb5h/CxfmfJQTKc1O2+f+Tj9dQPLqtfT8OOR6YVutg1jYpmveDhza7D6QDhYuHctIxbzotC19TE14DhcnAbWcRm1p5gm2S1+nKeW52bsJsbJ3CrpSXxmOJplczEHFt3uBGQAvlzXHbSgwPLCWuwm2JhxMPaDxXcbSqnVEVp2tcXUbpXSYMJjfHKcFjbIfYt2rgp9FSu53MrT4WVULyqhSKqhVV5Kgh5BV2LVWl7Yc1ST2lLc4T5WdLYOPflbtU3BQZudkHldibebcD2qc1hvy0RwqiIqpEREBERAREQR9vn/kmeuoDec1Pu+UfwI9Y/BQA45rV0/Dhl5XGLZbIhe+WNsRs8ubhfe2E39K/C3yWuiW02LW9TNHLa4BzbxLdD7bLX6Ul0+39ompgfFFU9YYheRnk0dP17Wm7nMczNwBzsbX1XBz6Bdjs2jpYzNI2sYLseyJkkUoLesGEmQgG5AJ0XJ7ShDHljXtkAI+kYHBrsuAIuq18eITLEQIEUiqoQi9AILdkBXorzdUlCR90D/4wW5Aezip7Xz5ullLa1tjqLHtF19BrBf9TRXhVERVWEREBERAREQcJvebeiaObj8F8+VLMLrL6F3s/wAoz1//AFUE1ABOYPhddKZZqpam2FCVltVWNb+wsljBwC0V6n9lJxMJyxqg5LPmZ2LFey5zCmepj6R8csUFMSyerHJWZouWSr/6I+k/HLxiXpma8xw8yFlNA4KJ6j9k/HKwWry2ErKJCqxypOeZPjh2O7SPDVx9tvivoRfPu75x8ri9Yc19BLhM7nbrrSqIiAiIgIiICIiDi96bf4Rv5g/xKhCojFyp43lRXoXH7rgfiPmoKqBmoGDhzvmrrXKpC8FTAPcsd6uuVpykWyrTzmrpWO5QPbCroKsMCvgIPVl7Y5W17Yg73ddBjrY+y5PsCnVRLuYo7yyy/dbhHe6ylpRAqiIpBERAREQFRVRBpOmNPjoZ28mF3ui6+eZnZ5r6cqYg9jmHRzSPEWXzNtuldHPJGdWOLfAqExEz4hYezkrBVWVZbkfFennEA4cdbc03tNqzHK04q05XCVacpVeCVYdqr5VqV4br3BB7Y1egsc1AV1h4oLoC9xKyCr0AuQBztZBO+6CjwUJkP9SRx9jcl3a1XRig6ikgh4tYL95zN/FbVAREQEREBERAVFVEFCoU3q7G6qtEzR5kzb34Y2izh8P1U1laXpVsFlbTuhcbO9Jj+LHjQ9yreNxqF8V+28S+c5oVZp4rFw4HhyK6fa/RitgcWOpXP5PiLXMd+t1r4ejm0nmzKJ47X4Gj/JZaRkiXqZsmC9eWlcrTytpt3ZMtLJ1VQzA+wda4IzHAhapy2PIebrU19Rd/q5LdUtK+aRsMLS6R5s1o5qTzuJidG0mokbLhGM+a5mLjYW0ugg5shJ/eS21M/ILedK92NbQuLgzr4s7Swi5A/EzXwXNRPwHC67T914LSPYUGfddRu+2R5TXQx2u0OD3+qwglc3s+mfM4Nia55JAsxpdr3Ket1vRF1FC6acWmlABbe5YwZhveg7sKqoFVAREQEREBERAREQFSyqiClksqog0vSPoxT1zAyoZcj0Xtye3uK4525qkOk049rD8QpLRBy/RPoLTbPJdEC+Q6zS4S8DkLDL2Lp7KqIKELBqtjQSfWQxu9aNpPwWeiDEpNnRRC0UbGD8DGt+CyrKqICIiAiIgIiI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graphicFrame>
        <p:nvGraphicFramePr>
          <p:cNvPr id="13" name="12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1430225"/>
              </p:ext>
            </p:extLst>
          </p:nvPr>
        </p:nvGraphicFramePr>
        <p:xfrm>
          <a:off x="1725026" y="1038672"/>
          <a:ext cx="5776514" cy="1084387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1590164"/>
                <a:gridCol w="600368"/>
                <a:gridCol w="3585982"/>
              </a:tblGrid>
              <a:tr h="543883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PRODUCTO</a:t>
                      </a:r>
                      <a:r>
                        <a:rPr lang="es-CL" sz="11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EN MINUTA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u="none" strike="noStrike" dirty="0">
                          <a:effectLst/>
                        </a:rPr>
                        <a:t>PLU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u="none" strike="noStrike" dirty="0" smtClean="0">
                          <a:effectLst/>
                        </a:rPr>
                        <a:t>MARCAS QUE APLICAN PARA MINUTA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27025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 dirty="0" smtClean="0">
                          <a:effectLst/>
                        </a:rPr>
                        <a:t>MANJAR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52531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MANJAR BOLSA COLUN 1 KG                 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70252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135488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MANJAR BOLSA LOS </a:t>
                      </a:r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ALERCES </a:t>
                      </a:r>
                      <a:r>
                        <a:rPr lang="es-C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 </a:t>
                      </a:r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KG           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" name="19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2430170"/>
              </p:ext>
            </p:extLst>
          </p:nvPr>
        </p:nvGraphicFramePr>
        <p:xfrm>
          <a:off x="1724138" y="2334816"/>
          <a:ext cx="5778290" cy="1080121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1590653"/>
                <a:gridCol w="600553"/>
                <a:gridCol w="3587084"/>
              </a:tblGrid>
              <a:tr h="615149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PRODUCTO</a:t>
                      </a:r>
                      <a:r>
                        <a:rPr lang="es-CL" sz="11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EN MINUTA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u="none" strike="noStrike" dirty="0">
                          <a:effectLst/>
                        </a:rPr>
                        <a:t>PLU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u="none" strike="noStrike" dirty="0" smtClean="0">
                          <a:effectLst/>
                        </a:rPr>
                        <a:t>MARCAS QUE APLICAN PARA MINUTA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232486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 dirty="0" smtClean="0">
                          <a:effectLst/>
                        </a:rPr>
                        <a:t>QUESO CREMA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52387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QUESO CREMA NATURA COLUN 100 GRS.       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32486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52392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CHESSINO NATURAL 100 GRS.               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3" name="22 CuadroTexto"/>
          <p:cNvSpPr txBox="1"/>
          <p:nvPr/>
        </p:nvSpPr>
        <p:spPr>
          <a:xfrm>
            <a:off x="0" y="160338"/>
            <a:ext cx="701852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MINUTA SEMANAL – Productos seleccionados</a:t>
            </a:r>
          </a:p>
          <a:p>
            <a:pPr>
              <a:lnSpc>
                <a:spcPct val="150000"/>
              </a:lnSpc>
            </a:pPr>
            <a:endParaRPr lang="es-CL" sz="2400" b="1" dirty="0">
              <a:solidFill>
                <a:schemeClr val="bg1"/>
              </a:solidFill>
            </a:endParaRPr>
          </a:p>
        </p:txBody>
      </p:sp>
      <p:graphicFrame>
        <p:nvGraphicFramePr>
          <p:cNvPr id="15" name="14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1191059"/>
              </p:ext>
            </p:extLst>
          </p:nvPr>
        </p:nvGraphicFramePr>
        <p:xfrm>
          <a:off x="1725026" y="3558952"/>
          <a:ext cx="5776514" cy="1084387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1590164"/>
                <a:gridCol w="600368"/>
                <a:gridCol w="3585982"/>
              </a:tblGrid>
              <a:tr h="543883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PRODUCTO</a:t>
                      </a:r>
                      <a:r>
                        <a:rPr lang="es-CL" sz="11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EN MINUTA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u="none" strike="noStrike" dirty="0">
                          <a:effectLst/>
                        </a:rPr>
                        <a:t>PLU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u="none" strike="noStrike" dirty="0" smtClean="0">
                          <a:effectLst/>
                        </a:rPr>
                        <a:t>MARCAS QUE APLICAN PARA MINUTA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27025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 dirty="0" smtClean="0">
                          <a:effectLst/>
                        </a:rPr>
                        <a:t>PATE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35284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PATE </a:t>
                      </a:r>
                      <a:r>
                        <a:rPr lang="fr-FR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SABORES </a:t>
                      </a:r>
                      <a:r>
                        <a:rPr lang="fr-F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SAN JORGE 125 GR          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70252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204262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PASTA </a:t>
                      </a:r>
                      <a:r>
                        <a:rPr lang="es-C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SABORES </a:t>
                      </a:r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WINTER 125 GRS        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57347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-27383"/>
            <a:ext cx="9144000" cy="936104"/>
          </a:xfrm>
          <a:prstGeom prst="rect">
            <a:avLst/>
          </a:prstGeom>
          <a:solidFill>
            <a:srgbClr val="003DA5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grpSp>
        <p:nvGrpSpPr>
          <p:cNvPr id="19" name="18 Grupo"/>
          <p:cNvGrpSpPr/>
          <p:nvPr/>
        </p:nvGrpSpPr>
        <p:grpSpPr>
          <a:xfrm>
            <a:off x="35496" y="5877272"/>
            <a:ext cx="1686347" cy="980727"/>
            <a:chOff x="35496" y="5877272"/>
            <a:chExt cx="1686347" cy="980727"/>
          </a:xfrm>
        </p:grpSpPr>
        <p:grpSp>
          <p:nvGrpSpPr>
            <p:cNvPr id="18" name="17 Grupo"/>
            <p:cNvGrpSpPr/>
            <p:nvPr/>
          </p:nvGrpSpPr>
          <p:grpSpPr>
            <a:xfrm>
              <a:off x="35496" y="5949280"/>
              <a:ext cx="1686347" cy="908719"/>
              <a:chOff x="35496" y="5949280"/>
              <a:chExt cx="1686347" cy="908719"/>
            </a:xfrm>
          </p:grpSpPr>
          <p:sp>
            <p:nvSpPr>
              <p:cNvPr id="16" name="15 Rectángulo"/>
              <p:cNvSpPr/>
              <p:nvPr/>
            </p:nvSpPr>
            <p:spPr>
              <a:xfrm>
                <a:off x="35496" y="6117528"/>
                <a:ext cx="1686347" cy="74047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L"/>
              </a:p>
            </p:txBody>
          </p:sp>
          <p:sp>
            <p:nvSpPr>
              <p:cNvPr id="28" name="27 Rectángulo"/>
              <p:cNvSpPr/>
              <p:nvPr/>
            </p:nvSpPr>
            <p:spPr>
              <a:xfrm>
                <a:off x="53298" y="5949280"/>
                <a:ext cx="1350350" cy="25394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L"/>
              </a:p>
            </p:txBody>
          </p:sp>
        </p:grpSp>
        <p:pic>
          <p:nvPicPr>
            <p:cNvPr id="17" name="Picture 3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216" r="8915"/>
            <a:stretch/>
          </p:blipFill>
          <p:spPr bwMode="auto">
            <a:xfrm>
              <a:off x="69365" y="5877272"/>
              <a:ext cx="1226166" cy="8975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AutoShape 2" descr="data:image/jpeg;base64,/9j/4AAQSkZJRgABAQAAAQABAAD/2wCEAAkGBxQSEBIQEBQUFRQWFRUUFQ8PDw8PEBAUFRUWFhUVFRQYHCggGBolHBUUITEhJSkrLi4uFx8zODMsNygtLisBCgoKDg0OGBAQGCwkHCYsLCwtLywsLCwtLywtLCwsLCwsLCwrLCwsLCwsLCwsLCwsLCwsLCwsLCwrLDAsLCwsLP/AABEIASoAqQMBIgACEQEDEQH/xAAcAAEAAQUBAQAAAAAAAAAAAAAABwEDBAUGAgj/xABCEAABAwIDBAUICAUDBQAAAAABAAIDBBESITEFB0FRBhNhcZEUIjJygZKxwSMzQlJic6HwJDRDU7IWgtEVVGPC8f/EABsBAQADAQEBAQAAAAAAAAAAAAABAgQDBQYH/8QAKREBAAICAQQCAQMFAQAAAAAAAAECAxExBBIhQRNRBTJhcRYiQtHhFP/aAAwDAQACEQMRAD8AnFERAREQEREBEVEC68umaNXAd5AXJb0K98OznuieWOL2NxNNnWJzse4FQZNtKZ3pTSn1ppD81oxdPN6922fJnilu3T6c8sj++z32/wDKuMladCD3EFfKpmfe+J3vFZmzNrTxyxubNKLPbcCV9iLjIi9le3S69ojqN+n1BdVVmmfiY13NoPiAVeWRpEREBERAREQEREBERAREQEREFEKqqFBwe+Uj/pov/fjt2mzgoZbSXaXXU67xtjOq6URAHzXiQvDgAzADqDrkSuD2VsaNzG4IcZI1c+3iteHqa46ally9Pa9u6Ec2BJA4IfNc0nTEPiFKH+n2C5NLDl/5Lla+t6MRTSRwsYxjpDZuB+IXHNWnq6z6I6a0Jl2W4GCEjQxsI90LLWDsenMcEUbhYsY1tr4vRFtfYs5YmqBERAREQEREBERAREQERUQVRUVUBURWp5gwXPhxPYg1XTCvbBQ1Ejz/AE3Bo1Jc4WaB7VH3RnaYZAxpa6+EC5tckLv5qYTnFMAR9mM5tb225q9Hs+IaRsHcwKsrQ4g7XOM5OI5HCtJV7WLKulm6t4bHKHOIwkWvY5DvUrClZ9xnutXl9Iw6sb7gUDYQyhzQ5puCLgjiCri01MDCfMH0fFg+x2t/4W2jkDhcG4VoVXEVFVSCIiAiIgIiICIiAiKiCqoio51s0HiaYNbcrWgF7sTvY3g0I9/WOvwHojn2lZUbLKu0jGKpavYREraoV6ISyC24KyxxjNx6PFvzCyiFae1EM6OQOFxoV7Wqgl6t34Tr2HmtoCpiUKoiKQREQEREBERARFRAK1+0ptIxxzNuAWe91gSdF82ba6eVlRtGYwTvZEXkMYzDbAzK+nG1/aokfQkTLK+CoLptvVZtinf4rc0FZUOzMrz7SmpSlu45jxTGOY8QoorayUf1H+8VpKvacv8Acf7xU9sm03mZt/Sb4hOtb95viF8s0+3pn1Eo62SxcbDG7QGy3VFtOa9jI/3yo1I+jDK37zfELyZG82+8FBAq5bfWP94rHnrZRpLJ77k7ZNp4mc3TEPELI2bPcYCcxpnqF8x7a2jUBpc2eUEcpH6ceKyt2XS6aDaMJmlkfG9wjcJJHOFnEC+aa0Pp9VXkL0pQIiICIiAiIgIiog5feZtfyXZdVKDZxYY288T/ADRbxXzV0Yj85z+Vmj26qfd8bWPpGRPFwX4rXtm0ZfFQnSQtjJawWBN7aqInyl0NM/RdDs6qsuThk0W1p57BXQ29bWg3uud2rMGse/gAT4BeqiouVoOktTaBwGrrNy781PpDltlzWma46Em/tXXR5PXFCF3AHvsV1dJUYo2PzvYA35hVS6anNwserCx6OrXuqlupQ1dcy4I53XKi7HgjItd+oNwurqMwsKn2dGXXcCSTmblVmUw+nOh21PKaGnn4uYL94yPwW6XCbobMonQAkhjyW3NyA7Nd2ogERFIIiICIiAqKqIIz3wyebEOxx+ChwP8AOUu749YvVKhyU5pWk24gm0Ry2kcmi2MMmS00MuizI58l2jDf6U76rk7+C182eZF+9X5aha+oqSNLK04L64R8kKk52VAcv1WL5QTwC9NlJ5Kvw2T3wzIXrKe/JaxspV7r8lPw2O+HqZyrSuzCxZZSrtK7RUtisReE17opfr29jT8lJCjHdAfOm9RvxCk5co8LiIikEREBERARFQoIv3yD6r1SoYl1U473qcuha8D0BcnsJt8bKDpRmtfTz4lxyx5hcics2M5LXxrNgOS2w5a8vMp1WN5O+RwZEx73HRsbS93gFvdjbH67FJISyBhs+QDzy7gyMHVx/Rbmpq8DOqgaIY9MEZ85/bI/Vx/RYer66mH+3mXqfjvxOXq53Hiv3/pzkXQ+pyL+qjvwmnYx3tbqParv+kKjPA6CTsjqWE+Bsszj8zqrrR+7BebP5PJHqH0X9M4tfrnbmKuikidglY9juT2ubfuJ19itBd5RSufhp3ASxvcG9VJdw842u12rTnqFq+nXQ9+z5btJfTv+rlNsTXf239utjxXodL1lc8cal85+S/G26O0RM7iXKOV+DgsZyv050Wi/Dza8pk3Qn6SX8sfEKUlFe6D62T8sfEKVF588tQiIgIiICIiAqKqIOd6WUgkhna7QwvHt4HxXzXOLEj95L6Z6WPw007uUT/HCV827WZaeQD71/Gx+a19NHiZccs+YY7NVsaGAvc1jdXENHeVrWrp+hwvPiP8ATje/2tGS0ZL9lJsYsffeK/ct5VNawNhj9CPzRb7TvtvPMk/Bayr4LOf+/msGr4L5C15vebT7fpfS4q4q1pXiGMFdCttGav00DnvbGwXc4gADPMq0xuWu8xEbnh1W77ZvWVJlcPNiF89C8+j8F1/TWnZJQzMlALThuSM255PHIi6yuj+yxS07Ihm7V7h9p51Ws3jVAZs2e5zdhYO9xH/1ex0eLtmtfe355+W6z58tr+o8Q+fqqEse6N3pNcWntIOvzXqmOazukw+nD/7kccmXMix/xWBT6r0skPJqmTc/9ZIebB8lKgUV7oT57vVPyUqBedE7mWu0a1/CqIilUREQEREBUVVRBx+8+q6ugk5vtGP9xz/RQJtw/wARJ/t/wapn3wZx0zechy55AfNQptR+KaR34j+hsP0C9DDGsUfzLLad3ljtXT9DD9JKPvQSAeC5hi3XR+rEU0ch0Bs71TkVOavdjmv7O3T3imWtvqXRyLCquCz6qLA4tPDLvGrT4K5s/YU9U4CFpw8ZX5Rt9vHu1XyVaTNtRHl+kVzY6V77WiIaaJhc4NaC5xyDWgknuAUpdDejApm9bNYzOGQNj1QPAcyeatbKoqHZoxSzRGa2chcC4cwxouQFjbR3m0zLiFksx54eqZ4nM+C9fpuhyTO+3y+W/LfnK5d48c6r7n7/AOO2PM5WzJOQA5lQ7vJ6StqZWwQm8MRJLhpJJaxI7BchYXSDppU1YLCRHEf6MWQI/E7U+K0NHTmSRkY+0baeOnBe70vR/HPffl8nnz9/9lWP0lP0kLeUEYPi4rAg1V3bdSJKiR7fRxYW+owYR8CfarUK4ZJ3uWika8Jh3QO+kd6p+SlYKI9zzvp3j8F/gpcXm61Mtdp3EfwqiIpVEREBERAVFVEHAb1so4H/AHDI72hvm/qoHm1U6b43Wp4hzef8VBc2q24LbrpwyRqVYllRHJYsSyWaLXEeHPfl12wts44urEcT6pgtGZgXCSMfZDb2LxfK+oyWBtPbtTN5ss0lhl1YPVsaeLcDcgucc62YNiOIJBHaDqFszt1rwBVxl7tPKYSGT2H3wfNkHemKuPHMz2wjLfLkiIm06j0s2/fFUKy2Mp3i7Kpjfw1EUkbx7mIKj4YG5uq4j2Qsmkd4ENH6rX81PtnnHaZ4YhKy6x3ksZacqiVuHDxgidqT+N2gHAG6su23HF/KxnH/AN1UYXPb+XGLtae03K0c8pcS5xJJNy4kkk8yVny5+6NQ6Y8PbO5eXDJX4FZCuQrLfh3jlK+5538U78s/EKY1De5+F3lGPCcOAjFwvyUyLz7ctECIihIiIgIiICIiCO98v8vD65+CgubUqdN838tD+YfgoLm1Wvp+HHIrEug2BK43ibHA615S6ojL7BjTdt7+jbOy5+Nbro8+QVEfUAF97WeLsI44x922q1/4uXtttoRPfRmQso2udGJepjp3sqWxYw3rA/FbW2WtlxdSu02w7EKiogminPViKSNkToeoiu2xiaScTAbC/wCJcXUcFSOFpWQqgfvJeV6BU6AqhVSqFQkaVejKsBXoiq24R7SvudANQTyFhnbXsUyBQpueI8qJ1NrX5KawvPty0RwqiIoSIiICIiAhREEeb5h/CxfmfJQTKc1O2+f+Tj9dQPLqtfT8OOR6YVutg1jYpmveDhza7D6QDhYuHctIxbzotC19TE14DhcnAbWcRm1p5gm2S1+nKeW52bsJsbJ3CrpSXxmOJplczEHFt3uBGQAvlzXHbSgwPLCWuwm2JhxMPaDxXcbSqnVEVp2tcXUbpXSYMJjfHKcFjbIfYt2rgp9FSu53MrT4WVULyqhSKqhVV5Kgh5BV2LVWl7Yc1ST2lLc4T5WdLYOPflbtU3BQZudkHldibebcD2qc1hvy0RwqiIqpEREBERAREQR9vn/kmeuoDec1Pu+UfwI9Y/BQA45rV0/Dhl5XGLZbIhe+WNsRs8ubhfe2E39K/C3yWuiW02LW9TNHLa4BzbxLdD7bLX6Ul0+39ompgfFFU9YYheRnk0dP17Wm7nMczNwBzsbX1XBz6Bdjs2jpYzNI2sYLseyJkkUoLesGEmQgG5AJ0XJ7ShDHljXtkAI+kYHBrsuAIuq18eITLEQIEUiqoQi9AILdkBXorzdUlCR90D/4wW5Aezip7Xz5ullLa1tjqLHtF19BrBf9TRXhVERVWEREBERAREQcJvebeiaObj8F8+VLMLrL6F3s/wAoz1//AFUE1ABOYPhddKZZqpam2FCVltVWNb+wsljBwC0V6n9lJxMJyxqg5LPmZ2LFey5zCmepj6R8csUFMSyerHJWZouWSr/6I+k/HLxiXpma8xw8yFlNA4KJ6j9k/HKwWry2ErKJCqxypOeZPjh2O7SPDVx9tvivoRfPu75x8ri9Yc19BLhM7nbrrSqIiAiIgIiICIiDi96bf4Rv5g/xKhCojFyp43lRXoXH7rgfiPmoKqBmoGDhzvmrrXKpC8FTAPcsd6uuVpykWyrTzmrpWO5QPbCroKsMCvgIPVl7Y5W17Yg73ddBjrY+y5PsCnVRLuYo7yyy/dbhHe6ylpRAqiIpBERAREQFRVRBpOmNPjoZ28mF3ui6+eZnZ5r6cqYg9jmHRzSPEWXzNtuldHPJGdWOLfAqExEz4hYezkrBVWVZbkfFennEA4cdbc03tNqzHK04q05XCVacpVeCVYdqr5VqV4br3BB7Y1egsc1AV1h4oLoC9xKyCr0AuQBztZBO+6CjwUJkP9SRx9jcl3a1XRig6ikgh4tYL95zN/FbVAREQEREBERAVFVEFCoU3q7G6qtEzR5kzb34Y2izh8P1U1laXpVsFlbTuhcbO9Jj+LHjQ9yreNxqF8V+28S+c5oVZp4rFw4HhyK6fa/RitgcWOpXP5PiLXMd+t1r4ejm0nmzKJ47X4Gj/JZaRkiXqZsmC9eWlcrTytpt3ZMtLJ1VQzA+wda4IzHAhapy2PIebrU19Rd/q5LdUtK+aRsMLS6R5s1o5qTzuJidG0mokbLhGM+a5mLjYW0ugg5shJ/eS21M/ILedK92NbQuLgzr4s7Swi5A/EzXwXNRPwHC67T914LSPYUGfddRu+2R5TXQx2u0OD3+qwglc3s+mfM4Nia55JAsxpdr3Ket1vRF1FC6acWmlABbe5YwZhveg7sKqoFVAREQEREBERAREQFSyqiClksqog0vSPoxT1zAyoZcj0Xtye3uK4525qkOk049rD8QpLRBy/RPoLTbPJdEC+Q6zS4S8DkLDL2Lp7KqIKELBqtjQSfWQxu9aNpPwWeiDEpNnRRC0UbGD8DGt+CyrKqICIiAiIgIiI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7" name="AutoShape 4" descr="data:image/jpeg;base64,/9j/4AAQSkZJRgABAQAAAQABAAD/2wCEAAkGBxQSEBIQEBQUFRQWFRUUFQ8PDw8PEBAUFRUWFhUVFRQYHCggGBolHBUUITEhJSkrLi4uFx8zODMsNygtLisBCgoKDg0OGBAQGCwkHCYsLCwtLywsLCwtLywtLCwsLCwsLCwrLCwsLCwsLCwsLCwsLCwsLCwsLCwrLDAsLCwsLP/AABEIASoAqQMBIgACEQEDEQH/xAAcAAEAAQUBAQAAAAAAAAAAAAAABwEDBAUGAgj/xABCEAABAwIDBAUICAUDBQAAAAABAAIDBBESITEFB0FRBhNhcZEUIjJygZKxwSMzQlJic6HwJDRDU7IWgtEVVGPC8f/EABsBAQADAQEBAQAAAAAAAAAAAAABAgQDBQYH/8QAKREBAAICAQQCAQMFAQAAAAAAAAECAxExBBIhQRNRBTJhcRYiQtHhFP/aAAwDAQACEQMRAD8AnFERAREQEREBEVEC68umaNXAd5AXJb0K98OznuieWOL2NxNNnWJzse4FQZNtKZ3pTSn1ppD81oxdPN6922fJnilu3T6c8sj++z32/wDKuMladCD3EFfKpmfe+J3vFZmzNrTxyxubNKLPbcCV9iLjIi9le3S69ojqN+n1BdVVmmfiY13NoPiAVeWRpEREBERAREQEREBERAREQEREFEKqqFBwe+Uj/pov/fjt2mzgoZbSXaXXU67xtjOq6URAHzXiQvDgAzADqDrkSuD2VsaNzG4IcZI1c+3iteHqa46ally9Pa9u6Ec2BJA4IfNc0nTEPiFKH+n2C5NLDl/5Lla+t6MRTSRwsYxjpDZuB+IXHNWnq6z6I6a0Jl2W4GCEjQxsI90LLWDsenMcEUbhYsY1tr4vRFtfYs5YmqBERAREQEREBERAREQERUQVRUVUBURWp5gwXPhxPYg1XTCvbBQ1Ejz/AE3Bo1Jc4WaB7VH3RnaYZAxpa6+EC5tckLv5qYTnFMAR9mM5tb225q9Hs+IaRsHcwKsrQ4g7XOM5OI5HCtJV7WLKulm6t4bHKHOIwkWvY5DvUrClZ9xnutXl9Iw6sb7gUDYQyhzQ5puCLgjiCri01MDCfMH0fFg+x2t/4W2jkDhcG4VoVXEVFVSCIiAiIgIiICIiAiKiCqoio51s0HiaYNbcrWgF7sTvY3g0I9/WOvwHojn2lZUbLKu0jGKpavYREraoV6ISyC24KyxxjNx6PFvzCyiFae1EM6OQOFxoV7Wqgl6t34Tr2HmtoCpiUKoiKQREQEREBERARFRAK1+0ptIxxzNuAWe91gSdF82ba6eVlRtGYwTvZEXkMYzDbAzK+nG1/aokfQkTLK+CoLptvVZtinf4rc0FZUOzMrz7SmpSlu45jxTGOY8QoorayUf1H+8VpKvacv8Acf7xU9sm03mZt/Sb4hOtb95viF8s0+3pn1Eo62SxcbDG7QGy3VFtOa9jI/3yo1I+jDK37zfELyZG82+8FBAq5bfWP94rHnrZRpLJ77k7ZNp4mc3TEPELI2bPcYCcxpnqF8x7a2jUBpc2eUEcpH6ceKyt2XS6aDaMJmlkfG9wjcJJHOFnEC+aa0Pp9VXkL0pQIiICIiAiIgIiog5feZtfyXZdVKDZxYY288T/ADRbxXzV0Yj85z+Vmj26qfd8bWPpGRPFwX4rXtm0ZfFQnSQtjJawWBN7aqInyl0NM/RdDs6qsuThk0W1p57BXQ29bWg3uud2rMGse/gAT4BeqiouVoOktTaBwGrrNy781PpDltlzWma46Em/tXXR5PXFCF3AHvsV1dJUYo2PzvYA35hVS6anNwserCx6OrXuqlupQ1dcy4I53XKi7HgjItd+oNwurqMwsKn2dGXXcCSTmblVmUw+nOh21PKaGnn4uYL94yPwW6XCbobMonQAkhjyW3NyA7Nd2ogERFIIiICIiAqKqIIz3wyebEOxx+ChwP8AOUu749YvVKhyU5pWk24gm0Ry2kcmi2MMmS00MuizI58l2jDf6U76rk7+C182eZF+9X5aha+oqSNLK04L64R8kKk52VAcv1WL5QTwC9NlJ5Kvw2T3wzIXrKe/JaxspV7r8lPw2O+HqZyrSuzCxZZSrtK7RUtisReE17opfr29jT8lJCjHdAfOm9RvxCk5co8LiIikEREBERARFQoIv3yD6r1SoYl1U473qcuha8D0BcnsJt8bKDpRmtfTz4lxyx5hcics2M5LXxrNgOS2w5a8vMp1WN5O+RwZEx73HRsbS93gFvdjbH67FJISyBhs+QDzy7gyMHVx/Rbmpq8DOqgaIY9MEZ85/bI/Vx/RYer66mH+3mXqfjvxOXq53Hiv3/pzkXQ+pyL+qjvwmnYx3tbqParv+kKjPA6CTsjqWE+Bsszj8zqrrR+7BebP5PJHqH0X9M4tfrnbmKuikidglY9juT2ubfuJ19itBd5RSufhp3ASxvcG9VJdw842u12rTnqFq+nXQ9+z5btJfTv+rlNsTXf239utjxXodL1lc8cal85+S/G26O0RM7iXKOV+DgsZyv050Wi/Dza8pk3Qn6SX8sfEKUlFe6D62T8sfEKVF588tQiIgIiICIiAqKqIOd6WUgkhna7QwvHt4HxXzXOLEj95L6Z6WPw007uUT/HCV827WZaeQD71/Gx+a19NHiZccs+YY7NVsaGAvc1jdXENHeVrWrp+hwvPiP8ATje/2tGS0ZL9lJsYsffeK/ct5VNawNhj9CPzRb7TvtvPMk/Bayr4LOf+/msGr4L5C15vebT7fpfS4q4q1pXiGMFdCttGav00DnvbGwXc4gADPMq0xuWu8xEbnh1W77ZvWVJlcPNiF89C8+j8F1/TWnZJQzMlALThuSM255PHIi6yuj+yxS07Ihm7V7h9p51Ws3jVAZs2e5zdhYO9xH/1ex0eLtmtfe355+W6z58tr+o8Q+fqqEse6N3pNcWntIOvzXqmOazukw+nD/7kccmXMix/xWBT6r0skPJqmTc/9ZIebB8lKgUV7oT57vVPyUqBedE7mWu0a1/CqIilUREQEREBUVVRBx+8+q6ugk5vtGP9xz/RQJtw/wARJ/t/wapn3wZx0zechy55AfNQptR+KaR34j+hsP0C9DDGsUfzLLad3ljtXT9DD9JKPvQSAeC5hi3XR+rEU0ch0Bs71TkVOavdjmv7O3T3imWtvqXRyLCquCz6qLA4tPDLvGrT4K5s/YU9U4CFpw8ZX5Rt9vHu1XyVaTNtRHl+kVzY6V77WiIaaJhc4NaC5xyDWgknuAUpdDejApm9bNYzOGQNj1QPAcyeatbKoqHZoxSzRGa2chcC4cwxouQFjbR3m0zLiFksx54eqZ4nM+C9fpuhyTO+3y+W/LfnK5d48c6r7n7/AOO2PM5WzJOQA5lQ7vJ6StqZWwQm8MRJLhpJJaxI7BchYXSDppU1YLCRHEf6MWQI/E7U+K0NHTmSRkY+0baeOnBe70vR/HPffl8nnz9/9lWP0lP0kLeUEYPi4rAg1V3bdSJKiR7fRxYW+owYR8CfarUK4ZJ3uWika8Jh3QO+kd6p+SlYKI9zzvp3j8F/gpcXm61Mtdp3EfwqiIpVEREBERAVFVEHAb1so4H/AHDI72hvm/qoHm1U6b43Wp4hzef8VBc2q24LbrpwyRqVYllRHJYsSyWaLXEeHPfl12wts44urEcT6pgtGZgXCSMfZDb2LxfK+oyWBtPbtTN5ss0lhl1YPVsaeLcDcgucc62YNiOIJBHaDqFszt1rwBVxl7tPKYSGT2H3wfNkHemKuPHMz2wjLfLkiIm06j0s2/fFUKy2Mp3i7Kpjfw1EUkbx7mIKj4YG5uq4j2Qsmkd4ENH6rX81PtnnHaZ4YhKy6x3ksZacqiVuHDxgidqT+N2gHAG6su23HF/KxnH/AN1UYXPb+XGLtae03K0c8pcS5xJJNy4kkk8yVny5+6NQ6Y8PbO5eXDJX4FZCuQrLfh3jlK+5538U78s/EKY1De5+F3lGPCcOAjFwvyUyLz7ctECIihIiIgIiICIiCO98v8vD65+CgubUqdN838tD+YfgoLm1Wvp+HHIrEug2BK43ibHA615S6ojL7BjTdt7+jbOy5+Nbro8+QVEfUAF97WeLsI44x922q1/4uXtttoRPfRmQso2udGJepjp3sqWxYw3rA/FbW2WtlxdSu02w7EKiogminPViKSNkToeoiu2xiaScTAbC/wCJcXUcFSOFpWQqgfvJeV6BU6AqhVSqFQkaVejKsBXoiq24R7SvudANQTyFhnbXsUyBQpueI8qJ1NrX5KawvPty0RwqiIoSIiICIiAhREEeb5h/CxfmfJQTKc1O2+f+Tj9dQPLqtfT8OOR6YVutg1jYpmveDhza7D6QDhYuHctIxbzotC19TE14DhcnAbWcRm1p5gm2S1+nKeW52bsJsbJ3CrpSXxmOJplczEHFt3uBGQAvlzXHbSgwPLCWuwm2JhxMPaDxXcbSqnVEVp2tcXUbpXSYMJjfHKcFjbIfYt2rgp9FSu53MrT4WVULyqhSKqhVV5Kgh5BV2LVWl7Yc1ST2lLc4T5WdLYOPflbtU3BQZudkHldibebcD2qc1hvy0RwqiIqpEREBERAREQR9vn/kmeuoDec1Pu+UfwI9Y/BQA45rV0/Dhl5XGLZbIhe+WNsRs8ubhfe2E39K/C3yWuiW02LW9TNHLa4BzbxLdD7bLX6Ul0+39ompgfFFU9YYheRnk0dP17Wm7nMczNwBzsbX1XBz6Bdjs2jpYzNI2sYLseyJkkUoLesGEmQgG5AJ0XJ7ShDHljXtkAI+kYHBrsuAIuq18eITLEQIEUiqoQi9AILdkBXorzdUlCR90D/4wW5Aezip7Xz5ullLa1tjqLHtF19BrBf9TRXhVERVWEREBERAREQcJvebeiaObj8F8+VLMLrL6F3s/wAoz1//AFUE1ABOYPhddKZZqpam2FCVltVWNb+wsljBwC0V6n9lJxMJyxqg5LPmZ2LFey5zCmepj6R8csUFMSyerHJWZouWSr/6I+k/HLxiXpma8xw8yFlNA4KJ6j9k/HKwWry2ErKJCqxypOeZPjh2O7SPDVx9tvivoRfPu75x8ri9Yc19BLhM7nbrrSqIiAiIgIiICIiDi96bf4Rv5g/xKhCojFyp43lRXoXH7rgfiPmoKqBmoGDhzvmrrXKpC8FTAPcsd6uuVpykWyrTzmrpWO5QPbCroKsMCvgIPVl7Y5W17Yg73ddBjrY+y5PsCnVRLuYo7yyy/dbhHe6ylpRAqiIpBERAREQFRVRBpOmNPjoZ28mF3ui6+eZnZ5r6cqYg9jmHRzSPEWXzNtuldHPJGdWOLfAqExEz4hYezkrBVWVZbkfFennEA4cdbc03tNqzHK04q05XCVacpVeCVYdqr5VqV4br3BB7Y1egsc1AV1h4oLoC9xKyCr0AuQBztZBO+6CjwUJkP9SRx9jcl3a1XRig6ikgh4tYL95zN/FbVAREQEREBERAVFVEFCoU3q7G6qtEzR5kzb34Y2izh8P1U1laXpVsFlbTuhcbO9Jj+LHjQ9yreNxqF8V+28S+c5oVZp4rFw4HhyK6fa/RitgcWOpXP5PiLXMd+t1r4ejm0nmzKJ47X4Gj/JZaRkiXqZsmC9eWlcrTytpt3ZMtLJ1VQzA+wda4IzHAhapy2PIebrU19Rd/q5LdUtK+aRsMLS6R5s1o5qTzuJidG0mokbLhGM+a5mLjYW0ugg5shJ/eS21M/ILedK92NbQuLgzr4s7Swi5A/EzXwXNRPwHC67T914LSPYUGfddRu+2R5TXQx2u0OD3+qwglc3s+mfM4Nia55JAsxpdr3Ket1vRF1FC6acWmlABbe5YwZhveg7sKqoFVAREQEREBERAREQFSyqiClksqog0vSPoxT1zAyoZcj0Xtye3uK4525qkOk049rD8QpLRBy/RPoLTbPJdEC+Q6zS4S8DkLDL2Lp7KqIKELBqtjQSfWQxu9aNpPwWeiDEpNnRRC0UbGD8DGt+CyrKqICIiAiIgIiI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graphicFrame>
        <p:nvGraphicFramePr>
          <p:cNvPr id="14" name="1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6150080"/>
              </p:ext>
            </p:extLst>
          </p:nvPr>
        </p:nvGraphicFramePr>
        <p:xfrm>
          <a:off x="1816795" y="1052736"/>
          <a:ext cx="5151501" cy="975036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1553377"/>
                <a:gridCol w="769780"/>
                <a:gridCol w="2828344"/>
              </a:tblGrid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PRODUCTO</a:t>
                      </a:r>
                      <a:r>
                        <a:rPr lang="es-CL" sz="11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EN MINUTA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u="none" strike="noStrike" dirty="0">
                          <a:effectLst/>
                        </a:rPr>
                        <a:t>PLU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u="none" strike="noStrike" dirty="0" smtClean="0">
                          <a:effectLst/>
                        </a:rPr>
                        <a:t>MARCAS QUE APLICAN PARA MINUTA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271494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 dirty="0">
                          <a:effectLst/>
                        </a:rPr>
                        <a:t>TE EN BOLSA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30958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 SUPERIOR CEYLAN SUPREMO 100 UN       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71494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 dirty="0" smtClean="0">
                          <a:effectLst/>
                        </a:rPr>
                        <a:t>        146509 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CL" sz="1100" u="none" strike="noStrike" dirty="0" smtClean="0">
                          <a:effectLst/>
                        </a:rPr>
                        <a:t>TE CEYLAN MILDRED 100 UN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1" name="20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8620586"/>
              </p:ext>
            </p:extLst>
          </p:nvPr>
        </p:nvGraphicFramePr>
        <p:xfrm>
          <a:off x="1842838" y="3356992"/>
          <a:ext cx="5159453" cy="972108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1560575"/>
                <a:gridCol w="748439"/>
                <a:gridCol w="2850439"/>
              </a:tblGrid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PRODUCTO</a:t>
                      </a:r>
                      <a:r>
                        <a:rPr lang="es-CL" sz="11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EN MINUTA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u="none" strike="noStrike" dirty="0">
                          <a:effectLst/>
                        </a:rPr>
                        <a:t>PLU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u="none" strike="noStrike" dirty="0" smtClean="0">
                          <a:effectLst/>
                        </a:rPr>
                        <a:t>MARCAS QUE APLICAN PARA MINUTA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27003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L" sz="1100" u="none" strike="noStrike" dirty="0">
                          <a:effectLst/>
                        </a:rPr>
                        <a:t>AZUCAR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349368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AZUCAR GRANULADA MERKAT 1 KG            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7003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7518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AZUCAR GRANULADA IANSA 1 KG             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2" name="2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9549782"/>
              </p:ext>
            </p:extLst>
          </p:nvPr>
        </p:nvGraphicFramePr>
        <p:xfrm>
          <a:off x="1825892" y="2204864"/>
          <a:ext cx="5159453" cy="972108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1560575"/>
                <a:gridCol w="748439"/>
                <a:gridCol w="2850439"/>
              </a:tblGrid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PRODUCTO</a:t>
                      </a:r>
                      <a:r>
                        <a:rPr lang="es-CL" sz="11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EN MINUTA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u="none" strike="noStrike" dirty="0">
                          <a:effectLst/>
                        </a:rPr>
                        <a:t>PLU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u="none" strike="noStrike" dirty="0" smtClean="0">
                          <a:effectLst/>
                        </a:rPr>
                        <a:t>MARCAS QUE APLICAN PARA MINUTA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27003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CAFE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505193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NESCAFE INSTANTANEO TRADICION DJ 170 GR 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7003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10511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CAFE INSTANTANEO CLASICO CRUZEIRO 170 GR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3" name="22 CuadroTexto"/>
          <p:cNvSpPr txBox="1"/>
          <p:nvPr/>
        </p:nvSpPr>
        <p:spPr>
          <a:xfrm>
            <a:off x="0" y="160338"/>
            <a:ext cx="701852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MINUTA SEMANAL – Productos seleccionados</a:t>
            </a:r>
          </a:p>
          <a:p>
            <a:pPr>
              <a:lnSpc>
                <a:spcPct val="150000"/>
              </a:lnSpc>
            </a:pPr>
            <a:endParaRPr lang="es-CL" sz="2400" b="1" dirty="0">
              <a:solidFill>
                <a:schemeClr val="bg1"/>
              </a:solidFill>
            </a:endParaRPr>
          </a:p>
        </p:txBody>
      </p:sp>
      <p:graphicFrame>
        <p:nvGraphicFramePr>
          <p:cNvPr id="24" name="2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0365451"/>
              </p:ext>
            </p:extLst>
          </p:nvPr>
        </p:nvGraphicFramePr>
        <p:xfrm>
          <a:off x="1831719" y="4509120"/>
          <a:ext cx="5159453" cy="972108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1560575"/>
                <a:gridCol w="748439"/>
                <a:gridCol w="2850439"/>
              </a:tblGrid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PRODUCTO</a:t>
                      </a:r>
                      <a:r>
                        <a:rPr lang="es-CL" sz="11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EN MINUTA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u="none" strike="noStrike" dirty="0">
                          <a:effectLst/>
                        </a:rPr>
                        <a:t>PLU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u="none" strike="noStrike" dirty="0" smtClean="0">
                          <a:effectLst/>
                        </a:rPr>
                        <a:t>MARCAS QUE APLICAN PARA MINUTA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27003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L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PAN</a:t>
                      </a:r>
                      <a:r>
                        <a:rPr lang="es-CL" sz="11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MOLDE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166752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PAN BLANCO GRANDE IDEAL 750 GR          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7003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163501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PAN BLANCO GRANDE CENA BOLSA 580 GR     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1 Cerrar llave"/>
          <p:cNvSpPr/>
          <p:nvPr/>
        </p:nvSpPr>
        <p:spPr>
          <a:xfrm>
            <a:off x="7018524" y="4437112"/>
            <a:ext cx="433796" cy="1080120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" name="2 CuadroTexto"/>
          <p:cNvSpPr txBox="1"/>
          <p:nvPr/>
        </p:nvSpPr>
        <p:spPr>
          <a:xfrm>
            <a:off x="7452320" y="4797152"/>
            <a:ext cx="1080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dirty="0" smtClean="0"/>
              <a:t>Excepcional</a:t>
            </a:r>
            <a:endParaRPr lang="es-CL" sz="1400" dirty="0"/>
          </a:p>
        </p:txBody>
      </p:sp>
    </p:spTree>
    <p:extLst>
      <p:ext uri="{BB962C8B-B14F-4D97-AF65-F5344CB8AC3E}">
        <p14:creationId xmlns:p14="http://schemas.microsoft.com/office/powerpoint/2010/main" val="616094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-27383"/>
            <a:ext cx="9144000" cy="936104"/>
          </a:xfrm>
          <a:prstGeom prst="rect">
            <a:avLst/>
          </a:prstGeom>
          <a:solidFill>
            <a:srgbClr val="003DA5">
              <a:alpha val="8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grpSp>
        <p:nvGrpSpPr>
          <p:cNvPr id="19" name="18 Grupo"/>
          <p:cNvGrpSpPr/>
          <p:nvPr/>
        </p:nvGrpSpPr>
        <p:grpSpPr>
          <a:xfrm>
            <a:off x="35496" y="5877272"/>
            <a:ext cx="1686347" cy="980727"/>
            <a:chOff x="35496" y="5877272"/>
            <a:chExt cx="1686347" cy="980727"/>
          </a:xfrm>
        </p:grpSpPr>
        <p:grpSp>
          <p:nvGrpSpPr>
            <p:cNvPr id="18" name="17 Grupo"/>
            <p:cNvGrpSpPr/>
            <p:nvPr/>
          </p:nvGrpSpPr>
          <p:grpSpPr>
            <a:xfrm>
              <a:off x="35496" y="5949280"/>
              <a:ext cx="1686347" cy="908719"/>
              <a:chOff x="35496" y="5949280"/>
              <a:chExt cx="1686347" cy="908719"/>
            </a:xfrm>
          </p:grpSpPr>
          <p:sp>
            <p:nvSpPr>
              <p:cNvPr id="16" name="15 Rectángulo"/>
              <p:cNvSpPr/>
              <p:nvPr/>
            </p:nvSpPr>
            <p:spPr>
              <a:xfrm>
                <a:off x="35496" y="6117528"/>
                <a:ext cx="1686347" cy="74047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L"/>
              </a:p>
            </p:txBody>
          </p:sp>
          <p:sp>
            <p:nvSpPr>
              <p:cNvPr id="28" name="27 Rectángulo"/>
              <p:cNvSpPr/>
              <p:nvPr/>
            </p:nvSpPr>
            <p:spPr>
              <a:xfrm>
                <a:off x="53298" y="5949280"/>
                <a:ext cx="1350350" cy="25394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L"/>
              </a:p>
            </p:txBody>
          </p:sp>
        </p:grpSp>
        <p:pic>
          <p:nvPicPr>
            <p:cNvPr id="17" name="Picture 3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5216" r="8915"/>
            <a:stretch/>
          </p:blipFill>
          <p:spPr bwMode="auto">
            <a:xfrm>
              <a:off x="69365" y="5877272"/>
              <a:ext cx="1226166" cy="8975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AutoShape 2" descr="data:image/jpeg;base64,/9j/4AAQSkZJRgABAQAAAQABAAD/2wCEAAkGBxQSEBIQEBQUFRQWFRUUFQ8PDw8PEBAUFRUWFhUVFRQYHCggGBolHBUUITEhJSkrLi4uFx8zODMsNygtLisBCgoKDg0OGBAQGCwkHCYsLCwtLywsLCwtLywtLCwsLCwsLCwrLCwsLCwsLCwsLCwsLCwsLCwsLCwrLDAsLCwsLP/AABEIASoAqQMBIgACEQEDEQH/xAAcAAEAAQUBAQAAAAAAAAAAAAAABwEDBAUGAgj/xABCEAABAwIDBAUICAUDBQAAAAABAAIDBBESITEFB0FRBhNhcZEUIjJygZKxwSMzQlJic6HwJDRDU7IWgtEVVGPC8f/EABsBAQADAQEBAQAAAAAAAAAAAAABAgQDBQYH/8QAKREBAAICAQQCAQMFAQAAAAAAAAECAxExBBIhQRNRBTJhcRYiQtHhFP/aAAwDAQACEQMRAD8AnFERAREQEREBEVEC68umaNXAd5AXJb0K98OznuieWOL2NxNNnWJzse4FQZNtKZ3pTSn1ppD81oxdPN6922fJnilu3T6c8sj++z32/wDKuMladCD3EFfKpmfe+J3vFZmzNrTxyxubNKLPbcCV9iLjIi9le3S69ojqN+n1BdVVmmfiY13NoPiAVeWRpEREBERAREQEREBERAREQEREFEKqqFBwe+Uj/pov/fjt2mzgoZbSXaXXU67xtjOq6URAHzXiQvDgAzADqDrkSuD2VsaNzG4IcZI1c+3iteHqa46ally9Pa9u6Ec2BJA4IfNc0nTEPiFKH+n2C5NLDl/5Lla+t6MRTSRwsYxjpDZuB+IXHNWnq6z6I6a0Jl2W4GCEjQxsI90LLWDsenMcEUbhYsY1tr4vRFtfYs5YmqBERAREQEREBERAREQERUQVRUVUBURWp5gwXPhxPYg1XTCvbBQ1Ejz/AE3Bo1Jc4WaB7VH3RnaYZAxpa6+EC5tckLv5qYTnFMAR9mM5tb225q9Hs+IaRsHcwKsrQ4g7XOM5OI5HCtJV7WLKulm6t4bHKHOIwkWvY5DvUrClZ9xnutXl9Iw6sb7gUDYQyhzQ5puCLgjiCri01MDCfMH0fFg+x2t/4W2jkDhcG4VoVXEVFVSCIiAiIgIiICIiAiKiCqoio51s0HiaYNbcrWgF7sTvY3g0I9/WOvwHojn2lZUbLKu0jGKpavYREraoV6ISyC24KyxxjNx6PFvzCyiFae1EM6OQOFxoV7Wqgl6t34Tr2HmtoCpiUKoiKQREQEREBERARFRAK1+0ptIxxzNuAWe91gSdF82ba6eVlRtGYwTvZEXkMYzDbAzK+nG1/aokfQkTLK+CoLptvVZtinf4rc0FZUOzMrz7SmpSlu45jxTGOY8QoorayUf1H+8VpKvacv8Acf7xU9sm03mZt/Sb4hOtb95viF8s0+3pn1Eo62SxcbDG7QGy3VFtOa9jI/3yo1I+jDK37zfELyZG82+8FBAq5bfWP94rHnrZRpLJ77k7ZNp4mc3TEPELI2bPcYCcxpnqF8x7a2jUBpc2eUEcpH6ceKyt2XS6aDaMJmlkfG9wjcJJHOFnEC+aa0Pp9VXkL0pQIiICIiAiIgIiog5feZtfyXZdVKDZxYY288T/ADRbxXzV0Yj85z+Vmj26qfd8bWPpGRPFwX4rXtm0ZfFQnSQtjJawWBN7aqInyl0NM/RdDs6qsuThk0W1p57BXQ29bWg3uud2rMGse/gAT4BeqiouVoOktTaBwGrrNy781PpDltlzWma46Em/tXXR5PXFCF3AHvsV1dJUYo2PzvYA35hVS6anNwserCx6OrXuqlupQ1dcy4I53XKi7HgjItd+oNwurqMwsKn2dGXXcCSTmblVmUw+nOh21PKaGnn4uYL94yPwW6XCbobMonQAkhjyW3NyA7Nd2ogERFIIiICIiAqKqIIz3wyebEOxx+ChwP8AOUu749YvVKhyU5pWk24gm0Ry2kcmi2MMmS00MuizI58l2jDf6U76rk7+C182eZF+9X5aha+oqSNLK04L64R8kKk52VAcv1WL5QTwC9NlJ5Kvw2T3wzIXrKe/JaxspV7r8lPw2O+HqZyrSuzCxZZSrtK7RUtisReE17opfr29jT8lJCjHdAfOm9RvxCk5co8LiIikEREBERARFQoIv3yD6r1SoYl1U473qcuha8D0BcnsJt8bKDpRmtfTz4lxyx5hcics2M5LXxrNgOS2w5a8vMp1WN5O+RwZEx73HRsbS93gFvdjbH67FJISyBhs+QDzy7gyMHVx/Rbmpq8DOqgaIY9MEZ85/bI/Vx/RYer66mH+3mXqfjvxOXq53Hiv3/pzkXQ+pyL+qjvwmnYx3tbqParv+kKjPA6CTsjqWE+Bsszj8zqrrR+7BebP5PJHqH0X9M4tfrnbmKuikidglY9juT2ubfuJ19itBd5RSufhp3ASxvcG9VJdw842u12rTnqFq+nXQ9+z5btJfTv+rlNsTXf239utjxXodL1lc8cal85+S/G26O0RM7iXKOV+DgsZyv050Wi/Dza8pk3Qn6SX8sfEKUlFe6D62T8sfEKVF588tQiIgIiICIiAqKqIOd6WUgkhna7QwvHt4HxXzXOLEj95L6Z6WPw007uUT/HCV827WZaeQD71/Gx+a19NHiZccs+YY7NVsaGAvc1jdXENHeVrWrp+hwvPiP8ATje/2tGS0ZL9lJsYsffeK/ct5VNawNhj9CPzRb7TvtvPMk/Bayr4LOf+/msGr4L5C15vebT7fpfS4q4q1pXiGMFdCttGav00DnvbGwXc4gADPMq0xuWu8xEbnh1W77ZvWVJlcPNiF89C8+j8F1/TWnZJQzMlALThuSM255PHIi6yuj+yxS07Ihm7V7h9p51Ws3jVAZs2e5zdhYO9xH/1ex0eLtmtfe355+W6z58tr+o8Q+fqqEse6N3pNcWntIOvzXqmOazukw+nD/7kccmXMix/xWBT6r0skPJqmTc/9ZIebB8lKgUV7oT57vVPyUqBedE7mWu0a1/CqIilUREQEREBUVVRBx+8+q6ugk5vtGP9xz/RQJtw/wARJ/t/wapn3wZx0zechy55AfNQptR+KaR34j+hsP0C9DDGsUfzLLad3ljtXT9DD9JKPvQSAeC5hi3XR+rEU0ch0Bs71TkVOavdjmv7O3T3imWtvqXRyLCquCz6qLA4tPDLvGrT4K5s/YU9U4CFpw8ZX5Rt9vHu1XyVaTNtRHl+kVzY6V77WiIaaJhc4NaC5xyDWgknuAUpdDejApm9bNYzOGQNj1QPAcyeatbKoqHZoxSzRGa2chcC4cwxouQFjbR3m0zLiFksx54eqZ4nM+C9fpuhyTO+3y+W/LfnK5d48c6r7n7/AOO2PM5WzJOQA5lQ7vJ6StqZWwQm8MRJLhpJJaxI7BchYXSDppU1YLCRHEf6MWQI/E7U+K0NHTmSRkY+0baeOnBe70vR/HPffl8nnz9/9lWP0lP0kLeUEYPi4rAg1V3bdSJKiR7fRxYW+owYR8CfarUK4ZJ3uWika8Jh3QO+kd6p+SlYKI9zzvp3j8F/gpcXm61Mtdp3EfwqiIpVEREBERAVFVEHAb1so4H/AHDI72hvm/qoHm1U6b43Wp4hzef8VBc2q24LbrpwyRqVYllRHJYsSyWaLXEeHPfl12wts44urEcT6pgtGZgXCSMfZDb2LxfK+oyWBtPbtTN5ss0lhl1YPVsaeLcDcgucc62YNiOIJBHaDqFszt1rwBVxl7tPKYSGT2H3wfNkHemKuPHMz2wjLfLkiIm06j0s2/fFUKy2Mp3i7Kpjfw1EUkbx7mIKj4YG5uq4j2Qsmkd4ENH6rX81PtnnHaZ4YhKy6x3ksZacqiVuHDxgidqT+N2gHAG6su23HF/KxnH/AN1UYXPb+XGLtae03K0c8pcS5xJJNy4kkk8yVny5+6NQ6Y8PbO5eXDJX4FZCuQrLfh3jlK+5538U78s/EKY1De5+F3lGPCcOAjFwvyUyLz7ctECIihIiIgIiICIiCO98v8vD65+CgubUqdN838tD+YfgoLm1Wvp+HHIrEug2BK43ibHA615S6ojL7BjTdt7+jbOy5+Nbro8+QVEfUAF97WeLsI44x922q1/4uXtttoRPfRmQso2udGJepjp3sqWxYw3rA/FbW2WtlxdSu02w7EKiogminPViKSNkToeoiu2xiaScTAbC/wCJcXUcFSOFpWQqgfvJeV6BU6AqhVSqFQkaVejKsBXoiq24R7SvudANQTyFhnbXsUyBQpueI8qJ1NrX5KawvPty0RwqiIoSIiICIiAhREEeb5h/CxfmfJQTKc1O2+f+Tj9dQPLqtfT8OOR6YVutg1jYpmveDhza7D6QDhYuHctIxbzotC19TE14DhcnAbWcRm1p5gm2S1+nKeW52bsJsbJ3CrpSXxmOJplczEHFt3uBGQAvlzXHbSgwPLCWuwm2JhxMPaDxXcbSqnVEVp2tcXUbpXSYMJjfHKcFjbIfYt2rgp9FSu53MrT4WVULyqhSKqhVV5Kgh5BV2LVWl7Yc1ST2lLc4T5WdLYOPflbtU3BQZudkHldibebcD2qc1hvy0RwqiIqpEREBERAREQR9vn/kmeuoDec1Pu+UfwI9Y/BQA45rV0/Dhl5XGLZbIhe+WNsRs8ubhfe2E39K/C3yWuiW02LW9TNHLa4BzbxLdD7bLX6Ul0+39ompgfFFU9YYheRnk0dP17Wm7nMczNwBzsbX1XBz6Bdjs2jpYzNI2sYLseyJkkUoLesGEmQgG5AJ0XJ7ShDHljXtkAI+kYHBrsuAIuq18eITLEQIEUiqoQi9AILdkBXorzdUlCR90D/4wW5Aezip7Xz5ullLa1tjqLHtF19BrBf9TRXhVERVWEREBERAREQcJvebeiaObj8F8+VLMLrL6F3s/wAoz1//AFUE1ABOYPhddKZZqpam2FCVltVWNb+wsljBwC0V6n9lJxMJyxqg5LPmZ2LFey5zCmepj6R8csUFMSyerHJWZouWSr/6I+k/HLxiXpma8xw8yFlNA4KJ6j9k/HKwWry2ErKJCqxypOeZPjh2O7SPDVx9tvivoRfPu75x8ri9Yc19BLhM7nbrrSqIiAiIgIiICIiDi96bf4Rv5g/xKhCojFyp43lRXoXH7rgfiPmoKqBmoGDhzvmrrXKpC8FTAPcsd6uuVpykWyrTzmrpWO5QPbCroKsMCvgIPVl7Y5W17Yg73ddBjrY+y5PsCnVRLuYo7yyy/dbhHe6ylpRAqiIpBERAREQFRVRBpOmNPjoZ28mF3ui6+eZnZ5r6cqYg9jmHRzSPEWXzNtuldHPJGdWOLfAqExEz4hYezkrBVWVZbkfFennEA4cdbc03tNqzHK04q05XCVacpVeCVYdqr5VqV4br3BB7Y1egsc1AV1h4oLoC9xKyCr0AuQBztZBO+6CjwUJkP9SRx9jcl3a1XRig6ikgh4tYL95zN/FbVAREQEREBERAVFVEFCoU3q7G6qtEzR5kzb34Y2izh8P1U1laXpVsFlbTuhcbO9Jj+LHjQ9yreNxqF8V+28S+c5oVZp4rFw4HhyK6fa/RitgcWOpXP5PiLXMd+t1r4ejm0nmzKJ47X4Gj/JZaRkiXqZsmC9eWlcrTytpt3ZMtLJ1VQzA+wda4IzHAhapy2PIebrU19Rd/q5LdUtK+aRsMLS6R5s1o5qTzuJidG0mokbLhGM+a5mLjYW0ugg5shJ/eS21M/ILedK92NbQuLgzr4s7Swi5A/EzXwXNRPwHC67T914LSPYUGfddRu+2R5TXQx2u0OD3+qwglc3s+mfM4Nia55JAsxpdr3Ket1vRF1FC6acWmlABbe5YwZhveg7sKqoFVAREQEREBERAREQFSyqiClksqog0vSPoxT1zAyoZcj0Xtye3uK4525qkOk049rD8QpLRBy/RPoLTbPJdEC+Q6zS4S8DkLDL2Lp7KqIKELBqtjQSfWQxu9aNpPwWeiDEpNnRRC0UbGD8DGt+CyrKqICIiAiIgIiIP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7" name="AutoShape 4" descr="data:image/jpeg;base64,/9j/4AAQSkZJRgABAQAAAQABAAD/2wCEAAkGBxQSEBIQEBQUFRQWFRUUFQ8PDw8PEBAUFRUWFhUVFRQYHCggGBolHBUUITEhJSkrLi4uFx8zODMsNygtLisBCgoKDg0OGBAQGCwkHCYsLCwtLywsLCwtLywtLCwsLCwsLCwrLCwsLCwsLCwsLCwsLCwsLCwsLCwrLDAsLCwsLP/AABEIASoAqQMBIgACEQEDEQH/xAAcAAEAAQUBAQAAAAAAAAAAAAAABwEDBAUGAgj/xABCEAABAwIDBAUICAUDBQAAAAABAAIDBBESITEFB0FRBhNhcZEUIjJygZKxwSMzQlJic6HwJDRDU7IWgtEVVGPC8f/EABsBAQADAQEBAQAAAAAAAAAAAAABAgQDBQYH/8QAKREBAAICAQQCAQMFAQAAAAAAAAECAxExBBIhQRNRBTJhcRYiQtHhFP/aAAwDAQACEQMRAD8AnFERAREQEREBEVEC68umaNXAd5AXJb0K98OznuieWOL2NxNNnWJzse4FQZNtKZ3pTSn1ppD81oxdPN6922fJnilu3T6c8sj++z32/wDKuMladCD3EFfKpmfe+J3vFZmzNrTxyxubNKLPbcCV9iLjIi9le3S69ojqN+n1BdVVmmfiY13NoPiAVeWRpEREBERAREQEREBERAREQEREFEKqqFBwe+Uj/pov/fjt2mzgoZbSXaXXU67xtjOq6URAHzXiQvDgAzADqDrkSuD2VsaNzG4IcZI1c+3iteHqa46ally9Pa9u6Ec2BJA4IfNc0nTEPiFKH+n2C5NLDl/5Lla+t6MRTSRwsYxjpDZuB+IXHNWnq6z6I6a0Jl2W4GCEjQxsI90LLWDsenMcEUbhYsY1tr4vRFtfYs5YmqBERAREQEREBERAREQERUQVRUVUBURWp5gwXPhxPYg1XTCvbBQ1Ejz/AE3Bo1Jc4WaB7VH3RnaYZAxpa6+EC5tckLv5qYTnFMAR9mM5tb225q9Hs+IaRsHcwKsrQ4g7XOM5OI5HCtJV7WLKulm6t4bHKHOIwkWvY5DvUrClZ9xnutXl9Iw6sb7gUDYQyhzQ5puCLgjiCri01MDCfMH0fFg+x2t/4W2jkDhcG4VoVXEVFVSCIiAiIgIiICIiAiKiCqoio51s0HiaYNbcrWgF7sTvY3g0I9/WOvwHojn2lZUbLKu0jGKpavYREraoV6ISyC24KyxxjNx6PFvzCyiFae1EM6OQOFxoV7Wqgl6t34Tr2HmtoCpiUKoiKQREQEREBERARFRAK1+0ptIxxzNuAWe91gSdF82ba6eVlRtGYwTvZEXkMYzDbAzK+nG1/aokfQkTLK+CoLptvVZtinf4rc0FZUOzMrz7SmpSlu45jxTGOY8QoorayUf1H+8VpKvacv8Acf7xU9sm03mZt/Sb4hOtb95viF8s0+3pn1Eo62SxcbDG7QGy3VFtOa9jI/3yo1I+jDK37zfELyZG82+8FBAq5bfWP94rHnrZRpLJ77k7ZNp4mc3TEPELI2bPcYCcxpnqF8x7a2jUBpc2eUEcpH6ceKyt2XS6aDaMJmlkfG9wjcJJHOFnEC+aa0Pp9VXkL0pQIiICIiAiIgIiog5feZtfyXZdVKDZxYY288T/ADRbxXzV0Yj85z+Vmj26qfd8bWPpGRPFwX4rXtm0ZfFQnSQtjJawWBN7aqInyl0NM/RdDs6qsuThk0W1p57BXQ29bWg3uud2rMGse/gAT4BeqiouVoOktTaBwGrrNy781PpDltlzWma46Em/tXXR5PXFCF3AHvsV1dJUYo2PzvYA35hVS6anNwserCx6OrXuqlupQ1dcy4I53XKi7HgjItd+oNwurqMwsKn2dGXXcCSTmblVmUw+nOh21PKaGnn4uYL94yPwW6XCbobMonQAkhjyW3NyA7Nd2ogERFIIiICIiAqKqIIz3wyebEOxx+ChwP8AOUu749YvVKhyU5pWk24gm0Ry2kcmi2MMmS00MuizI58l2jDf6U76rk7+C182eZF+9X5aha+oqSNLK04L64R8kKk52VAcv1WL5QTwC9NlJ5Kvw2T3wzIXrKe/JaxspV7r8lPw2O+HqZyrSuzCxZZSrtK7RUtisReE17opfr29jT8lJCjHdAfOm9RvxCk5co8LiIikEREBERARFQoIv3yD6r1SoYl1U473qcuha8D0BcnsJt8bKDpRmtfTz4lxyx5hcics2M5LXxrNgOS2w5a8vMp1WN5O+RwZEx73HRsbS93gFvdjbH67FJISyBhs+QDzy7gyMHVx/Rbmpq8DOqgaIY9MEZ85/bI/Vx/RYer66mH+3mXqfjvxOXq53Hiv3/pzkXQ+pyL+qjvwmnYx3tbqParv+kKjPA6CTsjqWE+Bsszj8zqrrR+7BebP5PJHqH0X9M4tfrnbmKuikidglY9juT2ubfuJ19itBd5RSufhp3ASxvcG9VJdw842u12rTnqFq+nXQ9+z5btJfTv+rlNsTXf239utjxXodL1lc8cal85+S/G26O0RM7iXKOV+DgsZyv050Wi/Dza8pk3Qn6SX8sfEKUlFe6D62T8sfEKVF588tQiIgIiICIiAqKqIOd6WUgkhna7QwvHt4HxXzXOLEj95L6Z6WPw007uUT/HCV827WZaeQD71/Gx+a19NHiZccs+YY7NVsaGAvc1jdXENHeVrWrp+hwvPiP8ATje/2tGS0ZL9lJsYsffeK/ct5VNawNhj9CPzRb7TvtvPMk/Bayr4LOf+/msGr4L5C15vebT7fpfS4q4q1pXiGMFdCttGav00DnvbGwXc4gADPMq0xuWu8xEbnh1W77ZvWVJlcPNiF89C8+j8F1/TWnZJQzMlALThuSM255PHIi6yuj+yxS07Ihm7V7h9p51Ws3jVAZs2e5zdhYO9xH/1ex0eLtmtfe355+W6z58tr+o8Q+fqqEse6N3pNcWntIOvzXqmOazukw+nD/7kccmXMix/xWBT6r0skPJqmTc/9ZIebB8lKgUV7oT57vVPyUqBedE7mWu0a1/CqIilUREQEREBUVVRBx+8+q6ugk5vtGP9xz/RQJtw/wARJ/t/wapn3wZx0zechy55AfNQptR+KaR34j+hsP0C9DDGsUfzLLad3ljtXT9DD9JKPvQSAeC5hi3XR+rEU0ch0Bs71TkVOavdjmv7O3T3imWtvqXRyLCquCz6qLA4tPDLvGrT4K5s/YU9U4CFpw8ZX5Rt9vHu1XyVaTNtRHl+kVzY6V77WiIaaJhc4NaC5xyDWgknuAUpdDejApm9bNYzOGQNj1QPAcyeatbKoqHZoxSzRGa2chcC4cwxouQFjbR3m0zLiFksx54eqZ4nM+C9fpuhyTO+3y+W/LfnK5d48c6r7n7/AOO2PM5WzJOQA5lQ7vJ6StqZWwQm8MRJLhpJJaxI7BchYXSDppU1YLCRHEf6MWQI/E7U+K0NHTmSRkY+0baeOnBe70vR/HPffl8nnz9/9lWP0lP0kLeUEYPi4rAg1V3bdSJKiR7fRxYW+owYR8CfarUK4ZJ3uWika8Jh3QO+kd6p+SlYKI9zzvp3j8F/gpcXm61Mtdp3EfwqiIpVEREBERAVFVEHAb1so4H/AHDI72hvm/qoHm1U6b43Wp4hzef8VBc2q24LbrpwyRqVYllRHJYsSyWaLXEeHPfl12wts44urEcT6pgtGZgXCSMfZDb2LxfK+oyWBtPbtTN5ss0lhl1YPVsaeLcDcgucc62YNiOIJBHaDqFszt1rwBVxl7tPKYSGT2H3wfNkHemKuPHMz2wjLfLkiIm06j0s2/fFUKy2Mp3i7Kpjfw1EUkbx7mIKj4YG5uq4j2Qsmkd4ENH6rX81PtnnHaZ4YhKy6x3ksZacqiVuHDxgidqT+N2gHAG6su23HF/KxnH/AN1UYXPb+XGLtae03K0c8pcS5xJJNy4kkk8yVny5+6NQ6Y8PbO5eXDJX4FZCuQrLfh3jlK+5538U78s/EKY1De5+F3lGPCcOAjFwvyUyLz7ctECIihIiIgIiICIiCO98v8vD65+CgubUqdN838tD+YfgoLm1Wvp+HHIrEug2BK43ibHA615S6ojL7BjTdt7+jbOy5+Nbro8+QVEfUAF97WeLsI44x922q1/4uXtttoRPfRmQso2udGJepjp3sqWxYw3rA/FbW2WtlxdSu02w7EKiogminPViKSNkToeoiu2xiaScTAbC/wCJcXUcFSOFpWQqgfvJeV6BU6AqhVSqFQkaVejKsBXoiq24R7SvudANQTyFhnbXsUyBQpueI8qJ1NrX5KawvPty0RwqiIoSIiICIiAhREEeb5h/CxfmfJQTKc1O2+f+Tj9dQPLqtfT8OOR6YVutg1jYpmveDhza7D6QDhYuHctIxbzotC19TE14DhcnAbWcRm1p5gm2S1+nKeW52bsJsbJ3CrpSXxmOJplczEHFt3uBGQAvlzXHbSgwPLCWuwm2JhxMPaDxXcbSqnVEVp2tcXUbpXSYMJjfHKcFjbIfYt2rgp9FSu53MrT4WVULyqhSKqhVV5Kgh5BV2LVWl7Yc1ST2lLc4T5WdLYOPflbtU3BQZudkHldibebcD2qc1hvy0RwqiIqpEREBERAREQR9vn/kmeuoDec1Pu+UfwI9Y/BQA45rV0/Dhl5XGLZbIhe+WNsRs8ubhfe2E39K/C3yWuiW02LW9TNHLa4BzbxLdD7bLX6Ul0+39ompgfFFU9YYheRnk0dP17Wm7nMczNwBzsbX1XBz6Bdjs2jpYzNI2sYLseyJkkUoLesGEmQgG5AJ0XJ7ShDHljXtkAI+kYHBrsuAIuq18eITLEQIEUiqoQi9AILdkBXorzdUlCR90D/4wW5Aezip7Xz5ullLa1tjqLHtF19BrBf9TRXhVERVWEREBERAREQcJvebeiaObj8F8+VLMLrL6F3s/wAoz1//AFUE1ABOYPhddKZZqpam2FCVltVWNb+wsljBwC0V6n9lJxMJyxqg5LPmZ2LFey5zCmepj6R8csUFMSyerHJWZouWSr/6I+k/HLxiXpma8xw8yFlNA4KJ6j9k/HKwWry2ErKJCqxypOeZPjh2O7SPDVx9tvivoRfPu75x8ri9Yc19BLhM7nbrrSqIiAiIgIiICIiDi96bf4Rv5g/xKhCojFyp43lRXoXH7rgfiPmoKqBmoGDhzvmrrXKpC8FTAPcsd6uuVpykWyrTzmrpWO5QPbCroKsMCvgIPVl7Y5W17Yg73ddBjrY+y5PsCnVRLuYo7yyy/dbhHe6ylpRAqiIpBERAREQFRVRBpOmNPjoZ28mF3ui6+eZnZ5r6cqYg9jmHRzSPEWXzNtuldHPJGdWOLfAqExEz4hYezkrBVWVZbkfFennEA4cdbc03tNqzHK04q05XCVacpVeCVYdqr5VqV4br3BB7Y1egsc1AV1h4oLoC9xKyCr0AuQBztZBO+6CjwUJkP9SRx9jcl3a1XRig6ikgh4tYL95zN/FbVAREQEREBERAVFVEFCoU3q7G6qtEzR5kzb34Y2izh8P1U1laXpVsFlbTuhcbO9Jj+LHjQ9yreNxqF8V+28S+c5oVZp4rFw4HhyK6fa/RitgcWOpXP5PiLXMd+t1r4ejm0nmzKJ47X4Gj/JZaRkiXqZsmC9eWlcrTytpt3ZMtLJ1VQzA+wda4IzHAhapy2PIebrU19Rd/q5LdUtK+aRsMLS6R5s1o5qTzuJidG0mokbLhGM+a5mLjYW0ugg5shJ/eS21M/ILedK92NbQuLgzr4s7Swi5A/EzXwXNRPwHC67T914LSPYUGfddRu+2R5TXQx2u0OD3+qwglc3s+mfM4Nia55JAsxpdr3Ket1vRF1FC6acWmlABbe5YwZhveg7sKqoFVAREQEREBERAREQFSyqiClksqog0vSPoxT1zAyoZcj0Xtye3uK4525qkOk049rD8QpLRBy/RPoLTbPJdEC+Q6zS4S8DkLDL2Lp7KqIKELBqtjQSfWQxu9aNpPwWeiDEpNnRRC0UbGD8DGt+CyrKqICIiAiIgIiIP/2Q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10" name="9 CuadroTexto"/>
          <p:cNvSpPr txBox="1"/>
          <p:nvPr/>
        </p:nvSpPr>
        <p:spPr>
          <a:xfrm>
            <a:off x="0" y="160338"/>
            <a:ext cx="648953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s-CL" sz="2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MINUTA SEMANAL – Colación Embarazada</a:t>
            </a:r>
          </a:p>
          <a:p>
            <a:pPr>
              <a:lnSpc>
                <a:spcPct val="150000"/>
              </a:lnSpc>
            </a:pPr>
            <a:endParaRPr lang="es-CL" sz="2400" b="1" dirty="0">
              <a:solidFill>
                <a:schemeClr val="bg1"/>
              </a:solidFill>
            </a:endParaRPr>
          </a:p>
        </p:txBody>
      </p:sp>
      <p:graphicFrame>
        <p:nvGraphicFramePr>
          <p:cNvPr id="11" name="10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7037954"/>
              </p:ext>
            </p:extLst>
          </p:nvPr>
        </p:nvGraphicFramePr>
        <p:xfrm>
          <a:off x="1842838" y="3356992"/>
          <a:ext cx="5159453" cy="972108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1560575"/>
                <a:gridCol w="748439"/>
                <a:gridCol w="2850439"/>
              </a:tblGrid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PRODUCTO</a:t>
                      </a:r>
                      <a:r>
                        <a:rPr lang="es-CL" sz="11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EN MINUTA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u="none" strike="noStrike" dirty="0">
                          <a:effectLst/>
                        </a:rPr>
                        <a:t>PLU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u="none" strike="noStrike" dirty="0" smtClean="0">
                          <a:effectLst/>
                        </a:rPr>
                        <a:t>MARCAS QUE APLICAN PARA MINUTA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27003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L" sz="11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YOGHURT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401795007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C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YOGHURT SABORES </a:t>
                      </a:r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BATIDO COLUN 125 GR</a:t>
                      </a:r>
                      <a:r>
                        <a:rPr lang="es-C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  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7003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400453001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YOGHURT </a:t>
                      </a:r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SABORES BATIDO </a:t>
                      </a:r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SOPROLE 120 GR</a:t>
                      </a:r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1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605728"/>
              </p:ext>
            </p:extLst>
          </p:nvPr>
        </p:nvGraphicFramePr>
        <p:xfrm>
          <a:off x="1825892" y="2204864"/>
          <a:ext cx="5159453" cy="972108"/>
        </p:xfrm>
        <a:graphic>
          <a:graphicData uri="http://schemas.openxmlformats.org/drawingml/2006/table">
            <a:tbl>
              <a:tblPr>
                <a:tableStyleId>{16D9F66E-5EB9-4882-86FB-DCBF35E3C3E4}</a:tableStyleId>
              </a:tblPr>
              <a:tblGrid>
                <a:gridCol w="1560575"/>
                <a:gridCol w="748439"/>
                <a:gridCol w="2850439"/>
              </a:tblGrid>
              <a:tr h="432048"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PRODUCTO</a:t>
                      </a:r>
                      <a:r>
                        <a:rPr lang="es-CL" sz="1100" b="1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 EN MINUTA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u="none" strike="noStrike" dirty="0">
                          <a:effectLst/>
                        </a:rPr>
                        <a:t>PLU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L" sz="1100" b="1" u="none" strike="noStrike" dirty="0" smtClean="0">
                          <a:effectLst/>
                        </a:rPr>
                        <a:t>MARCAS QUE APLICAN PARA MINUTA</a:t>
                      </a:r>
                      <a:endParaRPr lang="es-CL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27003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s-CL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LECHE</a:t>
                      </a:r>
                      <a:endParaRPr lang="es-C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402629004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LECHE </a:t>
                      </a:r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SABORES</a:t>
                      </a:r>
                      <a:r>
                        <a:rPr lang="it-IT" sz="11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COLUN </a:t>
                      </a:r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 </a:t>
                      </a:r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CC           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  <a:tr h="270030">
                <a:tc vMerge="1"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C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402613002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LECHE </a:t>
                      </a:r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SABORES SOPROLE </a:t>
                      </a:r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200 CC          </a:t>
                      </a:r>
                    </a:p>
                  </a:txBody>
                  <a:tcPr marL="9525" marR="9525" marT="9525" marB="0" anchor="b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1 CuadroTexto"/>
          <p:cNvSpPr txBox="1"/>
          <p:nvPr/>
        </p:nvSpPr>
        <p:spPr>
          <a:xfrm>
            <a:off x="1721843" y="5085184"/>
            <a:ext cx="637854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s-CL" sz="1400" dirty="0" smtClean="0"/>
              <a:t>Recordar que es un lácteo diario, puede ser </a:t>
            </a:r>
            <a:r>
              <a:rPr lang="es-CL" sz="1400" dirty="0" err="1" smtClean="0"/>
              <a:t>yoghurt</a:t>
            </a:r>
            <a:r>
              <a:rPr lang="es-CL" sz="1400" dirty="0" smtClean="0"/>
              <a:t> o leche</a:t>
            </a:r>
            <a:endParaRPr lang="es-CL" sz="1400" dirty="0"/>
          </a:p>
        </p:txBody>
      </p:sp>
    </p:spTree>
    <p:extLst>
      <p:ext uri="{BB962C8B-B14F-4D97-AF65-F5344CB8AC3E}">
        <p14:creationId xmlns:p14="http://schemas.microsoft.com/office/powerpoint/2010/main" val="2943413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344</TotalTime>
  <Words>408</Words>
  <Application>Microsoft Office PowerPoint</Application>
  <PresentationFormat>Presentación en pantalla (4:3)</PresentationFormat>
  <Paragraphs>144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Jeannete Loreto Opazo Hernandez</dc:creator>
  <cp:lastModifiedBy>Paola Alejandra Morales Torres</cp:lastModifiedBy>
  <cp:revision>21</cp:revision>
  <dcterms:created xsi:type="dcterms:W3CDTF">2017-01-13T13:26:57Z</dcterms:created>
  <dcterms:modified xsi:type="dcterms:W3CDTF">2018-10-01T12:37:07Z</dcterms:modified>
</cp:coreProperties>
</file>